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1680" r:id="rId2"/>
    <p:sldId id="1805" r:id="rId3"/>
    <p:sldId id="1637" r:id="rId4"/>
    <p:sldId id="1641" r:id="rId5"/>
    <p:sldId id="1092" r:id="rId6"/>
    <p:sldId id="1091" r:id="rId7"/>
    <p:sldId id="1401" r:id="rId8"/>
    <p:sldId id="1504" r:id="rId9"/>
    <p:sldId id="1343" r:id="rId10"/>
    <p:sldId id="1651" r:id="rId11"/>
    <p:sldId id="1658" r:id="rId12"/>
    <p:sldId id="1661" r:id="rId13"/>
    <p:sldId id="1688" r:id="rId14"/>
    <p:sldId id="1469" r:id="rId15"/>
    <p:sldId id="1483" r:id="rId16"/>
    <p:sldId id="1510" r:id="rId17"/>
    <p:sldId id="1800" r:id="rId18"/>
    <p:sldId id="1801" r:id="rId19"/>
    <p:sldId id="1802" r:id="rId20"/>
    <p:sldId id="1803" r:id="rId21"/>
    <p:sldId id="1853" r:id="rId22"/>
    <p:sldId id="1775" r:id="rId23"/>
    <p:sldId id="1774" r:id="rId24"/>
    <p:sldId id="1795" r:id="rId25"/>
    <p:sldId id="1772" r:id="rId26"/>
    <p:sldId id="1771" r:id="rId27"/>
    <p:sldId id="1790" r:id="rId28"/>
    <p:sldId id="1851" r:id="rId29"/>
    <p:sldId id="1776" r:id="rId30"/>
    <p:sldId id="1788" r:id="rId31"/>
    <p:sldId id="1759" r:id="rId32"/>
    <p:sldId id="1796" r:id="rId33"/>
    <p:sldId id="1797" r:id="rId34"/>
    <p:sldId id="1852" r:id="rId35"/>
  </p:sldIdLst>
  <p:sldSz cx="9144000" cy="6858000" type="screen4x3"/>
  <p:notesSz cx="7035800" cy="91948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halkboard Bold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halkboard Bold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halkboard Bold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halkboard Bold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halkboard Bold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halkboard Bold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halkboard Bold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halkboard Bold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halkboard Bold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6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96">
          <p15:clr>
            <a:srgbClr val="A4A3A4"/>
          </p15:clr>
        </p15:guide>
        <p15:guide id="2" pos="221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32FC"/>
    <a:srgbClr val="F6E0E0"/>
    <a:srgbClr val="E6D0D0"/>
    <a:srgbClr val="D7E8FD"/>
    <a:srgbClr val="E0E0E0"/>
    <a:srgbClr val="9AC8FD"/>
    <a:srgbClr val="74C2F6"/>
    <a:srgbClr val="6D384F"/>
    <a:srgbClr val="4D2123"/>
    <a:srgbClr val="3918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66"/>
    <p:restoredTop sz="94660"/>
  </p:normalViewPr>
  <p:slideViewPr>
    <p:cSldViewPr snapToGrid="0">
      <p:cViewPr varScale="1">
        <p:scale>
          <a:sx n="128" d="100"/>
          <a:sy n="128" d="100"/>
        </p:scale>
        <p:origin x="1856" y="176"/>
      </p:cViewPr>
      <p:guideLst>
        <p:guide orient="horz" pos="2256"/>
        <p:guide pos="2880"/>
      </p:guideLst>
    </p:cSldViewPr>
  </p:slideViewPr>
  <p:outlineViewPr>
    <p:cViewPr>
      <p:scale>
        <a:sx n="66" d="100"/>
        <a:sy n="66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8064"/>
    </p:cViewPr>
  </p:sorterViewPr>
  <p:notesViewPr>
    <p:cSldViewPr snapToGrid="0">
      <p:cViewPr varScale="1">
        <p:scale>
          <a:sx n="117" d="100"/>
          <a:sy n="117" d="100"/>
        </p:scale>
        <p:origin x="3528" y="176"/>
      </p:cViewPr>
      <p:guideLst>
        <p:guide orient="horz" pos="2896"/>
        <p:guide pos="221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image" Target="../media/image1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03303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6625" y="4368800"/>
            <a:ext cx="5160963" cy="4135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7001" tIns="48500" rIns="97001" bIns="485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notes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411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27138" y="695325"/>
            <a:ext cx="4583112" cy="343693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2192998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63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69900" algn="l" defTabSz="963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38213" algn="l" defTabSz="963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408113" algn="l" defTabSz="963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76425" algn="l" defTabSz="963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8077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950304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985325" y="8733464"/>
            <a:ext cx="3048847" cy="459740"/>
          </a:xfrm>
          <a:prstGeom prst="rect">
            <a:avLst/>
          </a:prstGeom>
          <a:noFill/>
        </p:spPr>
        <p:txBody>
          <a:bodyPr lIns="92738" tIns="46369" rIns="92738" bIns="46369"/>
          <a:lstStyle/>
          <a:p>
            <a:fld id="{D8BF03A9-8FAF-6848-95B3-70507AF734D4}" type="slidenum">
              <a:rPr lang="en-US"/>
              <a:pPr/>
              <a:t>14</a:t>
            </a:fld>
            <a:endParaRPr lang="en-US"/>
          </a:p>
        </p:txBody>
      </p:sp>
      <p:sp>
        <p:nvSpPr>
          <p:cNvPr id="2048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1612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985325" y="8733464"/>
            <a:ext cx="3048847" cy="459740"/>
          </a:xfrm>
          <a:prstGeom prst="rect">
            <a:avLst/>
          </a:prstGeom>
          <a:noFill/>
        </p:spPr>
        <p:txBody>
          <a:bodyPr lIns="92738" tIns="46369" rIns="92738" bIns="46369"/>
          <a:lstStyle/>
          <a:p>
            <a:fld id="{D8BF03A9-8FAF-6848-95B3-70507AF734D4}" type="slidenum">
              <a:rPr lang="en-US"/>
              <a:pPr/>
              <a:t>21</a:t>
            </a:fld>
            <a:endParaRPr lang="en-US"/>
          </a:p>
        </p:txBody>
      </p:sp>
      <p:sp>
        <p:nvSpPr>
          <p:cNvPr id="2048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1858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6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27138" y="695325"/>
            <a:ext cx="4583112" cy="34369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76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6625" y="4368800"/>
            <a:ext cx="5160963" cy="4135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6699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6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27138" y="695325"/>
            <a:ext cx="4583112" cy="34369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76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6625" y="4368800"/>
            <a:ext cx="5160963" cy="4135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3320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6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27138" y="695325"/>
            <a:ext cx="4583112" cy="34369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76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6625" y="4368800"/>
            <a:ext cx="5160963" cy="4135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8139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6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27138" y="695325"/>
            <a:ext cx="4583112" cy="34369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76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6625" y="4368800"/>
            <a:ext cx="5160963" cy="4135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1378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6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27138" y="695325"/>
            <a:ext cx="4583112" cy="34369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76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6625" y="4368800"/>
            <a:ext cx="5160963" cy="4135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4651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1889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6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27138" y="695325"/>
            <a:ext cx="4583112" cy="34369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76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6625" y="4368800"/>
            <a:ext cx="5160963" cy="4135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999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2198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6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27138" y="695325"/>
            <a:ext cx="4583112" cy="34369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76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6625" y="4368800"/>
            <a:ext cx="5160963" cy="4135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1027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6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27138" y="695325"/>
            <a:ext cx="4583112" cy="34369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76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6625" y="4368800"/>
            <a:ext cx="5160963" cy="4135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5807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3918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6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27138" y="695325"/>
            <a:ext cx="4583112" cy="34369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76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6625" y="4368800"/>
            <a:ext cx="5160963" cy="4135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9950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6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27138" y="695325"/>
            <a:ext cx="4583112" cy="34369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76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6625" y="4368800"/>
            <a:ext cx="5160963" cy="4135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4115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8210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9235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824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8869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095305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985325" y="8733464"/>
            <a:ext cx="3048847" cy="459740"/>
          </a:xfrm>
          <a:prstGeom prst="rect">
            <a:avLst/>
          </a:prstGeom>
          <a:noFill/>
        </p:spPr>
        <p:txBody>
          <a:bodyPr lIns="92738" tIns="46369" rIns="92738" bIns="46369"/>
          <a:lstStyle/>
          <a:p>
            <a:fld id="{D8BF03A9-8FAF-6848-95B3-70507AF734D4}" type="slidenum">
              <a:rPr lang="en-US"/>
              <a:pPr/>
              <a:t>10</a:t>
            </a:fld>
            <a:endParaRPr lang="en-US"/>
          </a:p>
        </p:txBody>
      </p:sp>
      <p:sp>
        <p:nvSpPr>
          <p:cNvPr id="2048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494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769927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44832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8382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438400"/>
            <a:ext cx="6400800" cy="1752600"/>
          </a:xfrm>
        </p:spPr>
        <p:txBody>
          <a:bodyPr/>
          <a:lstStyle>
            <a:lvl1pPr marL="0" indent="0" algn="ctr">
              <a:buFont typeface="Monotype Sorts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1625" y="298450"/>
            <a:ext cx="2079625" cy="5873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2750" y="298450"/>
            <a:ext cx="6086475" cy="5873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19100" y="298450"/>
            <a:ext cx="8280400" cy="9080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12750" y="1676400"/>
            <a:ext cx="408305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76400"/>
            <a:ext cx="408305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12750" y="4000500"/>
            <a:ext cx="408305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000500"/>
            <a:ext cx="408305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12750" y="298450"/>
            <a:ext cx="8318500" cy="5873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298450"/>
            <a:ext cx="8280400" cy="9080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2750" y="1676400"/>
            <a:ext cx="408305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76400"/>
            <a:ext cx="408305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00500"/>
            <a:ext cx="408305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185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2750" y="1676400"/>
            <a:ext cx="408305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08305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19100" y="298450"/>
            <a:ext cx="8280400" cy="908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2750" y="1676400"/>
            <a:ext cx="8318500" cy="4495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5" name="Line 21"/>
          <p:cNvSpPr>
            <a:spLocks noChangeShapeType="1"/>
          </p:cNvSpPr>
          <p:nvPr userDrawn="1"/>
        </p:nvSpPr>
        <p:spPr bwMode="auto">
          <a:xfrm>
            <a:off x="228600" y="1295400"/>
            <a:ext cx="8686800" cy="0"/>
          </a:xfrm>
          <a:prstGeom prst="line">
            <a:avLst/>
          </a:prstGeom>
          <a:noFill/>
          <a:ln w="53975">
            <a:solidFill>
              <a:srgbClr val="333399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Chalkboard Bold" pitchFamily="1" charset="0"/>
            </a:endParaRPr>
          </a:p>
        </p:txBody>
      </p:sp>
      <p:sp>
        <p:nvSpPr>
          <p:cNvPr id="1046" name="Rectangle 22"/>
          <p:cNvSpPr>
            <a:spLocks noChangeArrowheads="1"/>
          </p:cNvSpPr>
          <p:nvPr userDrawn="1"/>
        </p:nvSpPr>
        <p:spPr bwMode="auto">
          <a:xfrm>
            <a:off x="228600" y="1250950"/>
            <a:ext cx="8686800" cy="96838"/>
          </a:xfrm>
          <a:prstGeom prst="rect">
            <a:avLst/>
          </a:prstGeom>
          <a:solidFill>
            <a:srgbClr val="333399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Chalkboard Bold" pitchFamily="1" charset="0"/>
            </a:endParaRPr>
          </a:p>
        </p:txBody>
      </p:sp>
      <p:sp>
        <p:nvSpPr>
          <p:cNvPr id="1047" name="Rectangle 23"/>
          <p:cNvSpPr>
            <a:spLocks noChangeArrowheads="1"/>
          </p:cNvSpPr>
          <p:nvPr userDrawn="1"/>
        </p:nvSpPr>
        <p:spPr bwMode="auto">
          <a:xfrm>
            <a:off x="228600" y="1398588"/>
            <a:ext cx="8686800" cy="49212"/>
          </a:xfrm>
          <a:prstGeom prst="rect">
            <a:avLst/>
          </a:prstGeom>
          <a:solidFill>
            <a:srgbClr val="333399">
              <a:alpha val="78000"/>
            </a:srgb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Chalkboard Bold" pitchFamily="1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3" r:id="rId15"/>
  </p:sldLayoutIdLst>
  <p:transition spd="med"/>
  <p:txStyles>
    <p:titleStyle>
      <a:lvl1pPr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halkboard Bold" pitchFamily="1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halkboard Bold" pitchFamily="1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halkboard Bold" pitchFamily="1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halkboard Bold" pitchFamily="1" charset="0"/>
          <a:ea typeface="ＭＳ Ｐゴシック" charset="-128"/>
          <a:cs typeface="ＭＳ Ｐゴシック" charset="-128"/>
        </a:defRPr>
      </a:lvl5pPr>
      <a:lvl6pPr marL="457200"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halkboard Bold" pitchFamily="1" charset="0"/>
        </a:defRPr>
      </a:lvl6pPr>
      <a:lvl7pPr marL="914400"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halkboard Bold" pitchFamily="1" charset="0"/>
        </a:defRPr>
      </a:lvl7pPr>
      <a:lvl8pPr marL="1371600"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halkboard Bold" pitchFamily="1" charset="0"/>
        </a:defRPr>
      </a:lvl8pPr>
      <a:lvl9pPr marL="1828800"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halkboard Bold" pitchFamily="1" charset="0"/>
        </a:defRPr>
      </a:lvl9pPr>
    </p:titleStyle>
    <p:bodyStyle>
      <a:lvl1pPr marL="292100" indent="-292100" algn="l" rtl="0" eaLnBrk="0" fontAlgn="base" hangingPunct="0">
        <a:lnSpc>
          <a:spcPts val="2400"/>
        </a:lnSpc>
        <a:spcBef>
          <a:spcPts val="600"/>
        </a:spcBef>
        <a:spcAft>
          <a:spcPts val="400"/>
        </a:spcAft>
        <a:buClr>
          <a:srgbClr val="0C7B9C"/>
        </a:buClr>
        <a:buSzPct val="75000"/>
        <a:buFont typeface="Monotype Sorts" charset="2"/>
        <a:buChar char=""/>
        <a:defRPr sz="2400" b="1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800100" indent="-342900" algn="l" rtl="0" eaLnBrk="0" fontAlgn="base" hangingPunct="0">
        <a:lnSpc>
          <a:spcPts val="2400"/>
        </a:lnSpc>
        <a:spcBef>
          <a:spcPct val="0"/>
        </a:spcBef>
        <a:spcAft>
          <a:spcPts val="400"/>
        </a:spcAft>
        <a:buClr>
          <a:srgbClr val="0C7B9C"/>
        </a:buClr>
        <a:buSzPct val="100000"/>
        <a:buFont typeface="Arial" charset="0"/>
        <a:buChar char="—"/>
        <a:defRPr sz="2400" b="1">
          <a:solidFill>
            <a:schemeClr val="tx1"/>
          </a:solidFill>
          <a:latin typeface="+mn-lt"/>
          <a:ea typeface="ＭＳ Ｐゴシック" charset="-128"/>
        </a:defRPr>
      </a:lvl2pPr>
      <a:lvl3pPr marL="914400" algn="l" rtl="0" eaLnBrk="0" fontAlgn="base" hangingPunct="0">
        <a:lnSpc>
          <a:spcPts val="2400"/>
        </a:lnSpc>
        <a:spcBef>
          <a:spcPct val="0"/>
        </a:spcBef>
        <a:spcAft>
          <a:spcPts val="400"/>
        </a:spcAft>
        <a:buClr>
          <a:srgbClr val="0C7B9C"/>
        </a:buClr>
        <a:buSzPct val="100000"/>
        <a:buChar char="–"/>
        <a:defRPr sz="2400" b="1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hyperlink" Target="file:///Users/militzer/html/berkeley/papers/heeos29.pdf" TargetMode="External"/><Relationship Id="rId4" Type="http://schemas.openxmlformats.org/officeDocument/2006/relationships/hyperlink" Target="https://journals.aps.org/prb/abstract/10.1103/PhysRevB.101.024107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hyperlink" Target="file:///Users/militzer/html/berkeley/papers/heeos29.pdf" TargetMode="External"/><Relationship Id="rId4" Type="http://schemas.openxmlformats.org/officeDocument/2006/relationships/hyperlink" Target="https://journals.aps.org/prb/abstract/10.1103/PhysRevB.101.024107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file:///Users/militzer/html/berkeley/papers/heeos29.pdf" TargetMode="External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00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0.png"/><Relationship Id="rId4" Type="http://schemas.openxmlformats.org/officeDocument/2006/relationships/image" Target="../media/image38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emf"/><Relationship Id="rId5" Type="http://schemas.openxmlformats.org/officeDocument/2006/relationships/image" Target="../media/image20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png"/><Relationship Id="rId5" Type="http://schemas.openxmlformats.org/officeDocument/2006/relationships/image" Target="../media/image49.emf"/><Relationship Id="rId4" Type="http://schemas.openxmlformats.org/officeDocument/2006/relationships/image" Target="../media/image48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emf"/><Relationship Id="rId4" Type="http://schemas.openxmlformats.org/officeDocument/2006/relationships/hyperlink" Target="file:///Users/militzer/html/berkeley/papers/heeos29.pdf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oleObject" Target="../embeddings/oleObject1.bin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5846ED7-6B14-DC4B-A954-8B77346239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10" t="20403" r="7061" b="23368"/>
          <a:stretch/>
        </p:blipFill>
        <p:spPr>
          <a:xfrm>
            <a:off x="0" y="1561173"/>
            <a:ext cx="9144000" cy="517416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61047F9-0B19-FB4A-BD08-8CDAE81CC07D}"/>
              </a:ext>
            </a:extLst>
          </p:cNvPr>
          <p:cNvSpPr/>
          <p:nvPr/>
        </p:nvSpPr>
        <p:spPr bwMode="auto">
          <a:xfrm>
            <a:off x="1434871" y="4576851"/>
            <a:ext cx="5617029" cy="1555593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 Bold" pitchFamily="1" charset="0"/>
            </a:endParaRPr>
          </a:p>
        </p:txBody>
      </p:sp>
      <p:sp>
        <p:nvSpPr>
          <p:cNvPr id="1843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18436" name="Rectangle 5"/>
          <p:cNvSpPr>
            <a:spLocks noChangeArrowheads="1"/>
          </p:cNvSpPr>
          <p:nvPr/>
        </p:nvSpPr>
        <p:spPr bwMode="auto">
          <a:xfrm>
            <a:off x="0" y="1004231"/>
            <a:ext cx="9144000" cy="457200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37" name="Rectangle 6"/>
          <p:cNvSpPr>
            <a:spLocks noChangeArrowheads="1"/>
          </p:cNvSpPr>
          <p:nvPr/>
        </p:nvSpPr>
        <p:spPr bwMode="auto">
          <a:xfrm>
            <a:off x="0" y="142160"/>
            <a:ext cx="9144000" cy="933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44450" rIns="90487" bIns="44450" anchor="ctr">
            <a:prstTxWarp prst="textNoShape">
              <a:avLst/>
            </a:prstTxWarp>
          </a:bodyPr>
          <a:lstStyle/>
          <a:p>
            <a:pPr algn="ctr">
              <a:spcAft>
                <a:spcPts val="0"/>
              </a:spcAft>
            </a:pPr>
            <a:r>
              <a:rPr lang="en-US" sz="3200" b="1" dirty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3200" b="1" dirty="0">
                <a:solidFill>
                  <a:srgbClr val="00007D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irst-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3200" b="1" dirty="0">
                <a:solidFill>
                  <a:srgbClr val="00007D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rinciples 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3200" b="1" dirty="0">
                <a:solidFill>
                  <a:srgbClr val="00007D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quation 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3200" b="1" dirty="0">
                <a:solidFill>
                  <a:srgbClr val="00007D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 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3200" b="1" dirty="0">
                <a:solidFill>
                  <a:srgbClr val="00007D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tate Database </a:t>
            </a:r>
          </a:p>
          <a:p>
            <a:pPr algn="ctr">
              <a:spcAft>
                <a:spcPts val="0"/>
              </a:spcAft>
            </a:pPr>
            <a:r>
              <a:rPr lang="en-US" sz="3200" b="1" dirty="0">
                <a:solidFill>
                  <a:srgbClr val="00007D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For Warm Dense Matter Computations</a:t>
            </a:r>
          </a:p>
        </p:txBody>
      </p:sp>
      <p:grpSp>
        <p:nvGrpSpPr>
          <p:cNvPr id="2" name="Group 11"/>
          <p:cNvGrpSpPr/>
          <p:nvPr/>
        </p:nvGrpSpPr>
        <p:grpSpPr>
          <a:xfrm>
            <a:off x="292100" y="1220902"/>
            <a:ext cx="8686800" cy="209550"/>
            <a:chOff x="292100" y="1416050"/>
            <a:chExt cx="8686800" cy="209550"/>
          </a:xfrm>
        </p:grpSpPr>
        <p:sp>
          <p:nvSpPr>
            <p:cNvPr id="18438" name="Line 7"/>
            <p:cNvSpPr>
              <a:spLocks noChangeShapeType="1"/>
            </p:cNvSpPr>
            <p:nvPr/>
          </p:nvSpPr>
          <p:spPr bwMode="auto">
            <a:xfrm>
              <a:off x="292100" y="1473200"/>
              <a:ext cx="8686800" cy="0"/>
            </a:xfrm>
            <a:prstGeom prst="line">
              <a:avLst/>
            </a:prstGeom>
            <a:noFill/>
            <a:ln w="53975">
              <a:solidFill>
                <a:srgbClr val="333399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39" name="Rectangle 8"/>
            <p:cNvSpPr>
              <a:spLocks noChangeArrowheads="1"/>
            </p:cNvSpPr>
            <p:nvPr/>
          </p:nvSpPr>
          <p:spPr bwMode="auto">
            <a:xfrm>
              <a:off x="292100" y="1416050"/>
              <a:ext cx="8686800" cy="96838"/>
            </a:xfrm>
            <a:prstGeom prst="rect">
              <a:avLst/>
            </a:prstGeom>
            <a:solidFill>
              <a:srgbClr val="333399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440" name="Rectangle 9"/>
            <p:cNvSpPr>
              <a:spLocks noChangeArrowheads="1"/>
            </p:cNvSpPr>
            <p:nvPr/>
          </p:nvSpPr>
          <p:spPr bwMode="auto">
            <a:xfrm>
              <a:off x="292100" y="1576388"/>
              <a:ext cx="8686800" cy="49212"/>
            </a:xfrm>
            <a:prstGeom prst="rect">
              <a:avLst/>
            </a:prstGeom>
            <a:solidFill>
              <a:srgbClr val="333399">
                <a:alpha val="78038"/>
              </a:srgbClr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6" name="Rectangle 25"/>
          <p:cNvSpPr/>
          <p:nvPr/>
        </p:nvSpPr>
        <p:spPr>
          <a:xfrm>
            <a:off x="2496639" y="5034831"/>
            <a:ext cx="12314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Book Antiqua" charset="0"/>
                <a:ea typeface="Book Antiqua" charset="0"/>
                <a:cs typeface="Book Antiqua" charset="0"/>
              </a:rPr>
              <a:t> UC Berkeley</a:t>
            </a:r>
            <a:endParaRPr lang="en-US" sz="1400" dirty="0"/>
          </a:p>
        </p:txBody>
      </p:sp>
      <p:sp>
        <p:nvSpPr>
          <p:cNvPr id="21" name="TextBox 10">
            <a:extLst>
              <a:ext uri="{FF2B5EF4-FFF2-40B4-BE49-F238E27FC236}">
                <a16:creationId xmlns:a16="http://schemas.microsoft.com/office/drawing/2014/main" id="{62CFEDAC-1F5D-CF4C-9E9C-7378025692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2812" y="4510274"/>
            <a:ext cx="5617029" cy="12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lnSpc>
                <a:spcPts val="4800"/>
              </a:lnSpc>
              <a:spcAft>
                <a:spcPts val="1200"/>
              </a:spcAft>
            </a:pPr>
            <a:r>
              <a:rPr lang="en-US" sz="3200" b="1" dirty="0">
                <a:solidFill>
                  <a:srgbClr val="00007D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/>
                <a:cs typeface="Calibri"/>
              </a:rPr>
              <a:t>Burkhard Militzer, F. Gonzalez,  S. Zhang, K. Driver, F. </a:t>
            </a:r>
            <a:r>
              <a:rPr lang="en-US" sz="3200" b="1" dirty="0" err="1">
                <a:solidFill>
                  <a:srgbClr val="00007D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/>
                <a:cs typeface="Calibri"/>
              </a:rPr>
              <a:t>Soubiran</a:t>
            </a:r>
            <a:endParaRPr lang="en-US" sz="3200" b="1" dirty="0">
              <a:solidFill>
                <a:srgbClr val="00007D"/>
              </a:solidFill>
              <a:effectLst>
                <a:outerShdw blurRad="50800" dist="38100" dir="2700000">
                  <a:srgbClr val="000000"/>
                </a:outerShdw>
              </a:effectLst>
              <a:latin typeface="Calibri"/>
              <a:cs typeface="Calibri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8048206-5380-F94D-B08C-74D2B9F9FBF8}"/>
              </a:ext>
            </a:extLst>
          </p:cNvPr>
          <p:cNvSpPr/>
          <p:nvPr/>
        </p:nvSpPr>
        <p:spPr>
          <a:xfrm>
            <a:off x="5184897" y="5059910"/>
            <a:ext cx="12314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Book Antiqua" charset="0"/>
                <a:ea typeface="Book Antiqua" charset="0"/>
                <a:cs typeface="Book Antiqua" charset="0"/>
              </a:rPr>
              <a:t> UC Berkeley</a:t>
            </a:r>
            <a:endParaRPr lang="en-US" sz="14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1D6A645-C0F0-DE43-A4A2-CCFB0E035543}"/>
              </a:ext>
            </a:extLst>
          </p:cNvPr>
          <p:cNvSpPr/>
          <p:nvPr/>
        </p:nvSpPr>
        <p:spPr>
          <a:xfrm>
            <a:off x="3728067" y="5715810"/>
            <a:ext cx="6607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Book Antiqua" charset="0"/>
                <a:ea typeface="Book Antiqua" charset="0"/>
                <a:cs typeface="Book Antiqua" charset="0"/>
              </a:rPr>
              <a:t>LLNL</a:t>
            </a:r>
            <a:endParaRPr lang="en-US" sz="14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BFB8406-2BB6-7640-A7F6-E3FE247A41D2}"/>
              </a:ext>
            </a:extLst>
          </p:cNvPr>
          <p:cNvSpPr/>
          <p:nvPr/>
        </p:nvSpPr>
        <p:spPr>
          <a:xfrm>
            <a:off x="5793879" y="5715810"/>
            <a:ext cx="5597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Book Antiqua" charset="0"/>
                <a:ea typeface="Book Antiqua" charset="0"/>
                <a:cs typeface="Book Antiqua" charset="0"/>
              </a:rPr>
              <a:t>CEA</a:t>
            </a:r>
            <a:endParaRPr lang="en-US" sz="14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A042A8F-38FB-F349-AE69-20FBD949507B}"/>
              </a:ext>
            </a:extLst>
          </p:cNvPr>
          <p:cNvSpPr/>
          <p:nvPr/>
        </p:nvSpPr>
        <p:spPr>
          <a:xfrm>
            <a:off x="2074374" y="5715810"/>
            <a:ext cx="5116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Book Antiqua" charset="0"/>
                <a:ea typeface="Book Antiqua" charset="0"/>
                <a:cs typeface="Book Antiqua" charset="0"/>
              </a:rPr>
              <a:t>LLE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74596109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1162050"/>
            <a:ext cx="9144000" cy="393700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 Bold" pitchFamily="1" charset="0"/>
            </a:endParaRP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62050"/>
            <a:ext cx="9144000" cy="3429000"/>
          </a:xfrm>
        </p:spPr>
        <p:txBody>
          <a:bodyPr/>
          <a:lstStyle/>
          <a:p>
            <a:pPr algn="ctr" eaLnBrk="1" hangingPunct="1">
              <a:lnSpc>
                <a:spcPts val="8800"/>
              </a:lnSpc>
            </a:pPr>
            <a:r>
              <a:rPr lang="en-US" sz="7200" dirty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Arial Rounded MT Bold"/>
                <a:cs typeface="Arial Rounded MT Bold"/>
              </a:rPr>
              <a:t>Silicates:</a:t>
            </a:r>
            <a:br>
              <a:rPr lang="en-US" sz="6600" dirty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6600" dirty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Arial Rounded MT Bold"/>
                <a:cs typeface="Arial Rounded MT Bold"/>
              </a:rPr>
              <a:t>MgSiO</a:t>
            </a:r>
            <a:r>
              <a:rPr lang="en-US" sz="6600" baseline="-25000" dirty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Arial Rounded MT Bold"/>
                <a:cs typeface="Arial Rounded MT Bold"/>
              </a:rPr>
              <a:t>3</a:t>
            </a:r>
            <a:endParaRPr lang="en-US" sz="6600" baseline="-25000" dirty="0"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3235220855"/>
      </p:ext>
    </p:extLst>
  </p:cSld>
  <p:clrMapOvr>
    <a:masterClrMapping/>
  </p:clrMapOvr>
  <p:transition>
    <p:sndAc>
      <p:endSnd/>
    </p:sndAc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756"/>
            <a:ext cx="9144000" cy="908050"/>
          </a:xfrm>
        </p:spPr>
        <p:txBody>
          <a:bodyPr/>
          <a:lstStyle/>
          <a:p>
            <a:pPr algn="ctr"/>
            <a:r>
              <a:rPr lang="en-US" sz="3800" dirty="0">
                <a:solidFill>
                  <a:srgbClr val="FF0000"/>
                </a:solidFill>
                <a:effectLst>
                  <a:outerShdw blurRad="69850" dist="38100" dir="2700000" algn="tl" rotWithShape="0">
                    <a:srgbClr val="000000">
                      <a:alpha val="93000"/>
                    </a:srgbClr>
                  </a:outerShdw>
                </a:effectLst>
                <a:latin typeface="Calibri"/>
                <a:cs typeface="Calibri"/>
              </a:rPr>
              <a:t>MgSiO</a:t>
            </a:r>
            <a:r>
              <a:rPr lang="en-US" sz="3800" baseline="-25000" dirty="0">
                <a:solidFill>
                  <a:srgbClr val="FF0000"/>
                </a:solidFill>
                <a:effectLst>
                  <a:outerShdw blurRad="69850" dist="38100" dir="2700000" algn="tl" rotWithShape="0">
                    <a:srgbClr val="000000">
                      <a:alpha val="93000"/>
                    </a:srgbClr>
                  </a:outerShdw>
                </a:effectLst>
                <a:latin typeface="Calibri"/>
                <a:cs typeface="Calibri"/>
              </a:rPr>
              <a:t>3</a:t>
            </a:r>
            <a:r>
              <a:rPr lang="en-US" sz="3800" dirty="0">
                <a:effectLst>
                  <a:outerShdw blurRad="69850" dist="38100" dir="2700000" algn="tl" rotWithShape="0">
                    <a:srgbClr val="000000">
                      <a:alpha val="93000"/>
                    </a:srgbClr>
                  </a:outerShdw>
                </a:effectLst>
                <a:latin typeface="Calibri"/>
                <a:cs typeface="Calibri"/>
              </a:rPr>
              <a:t> : </a:t>
            </a:r>
            <a:r>
              <a:rPr lang="en-US" sz="3800" dirty="0">
                <a:solidFill>
                  <a:srgbClr val="0432FF"/>
                </a:solidFill>
                <a:effectLst>
                  <a:outerShdw blurRad="69850" dist="38100" dir="2700000" algn="tl" rotWithShape="0">
                    <a:srgbClr val="000000">
                      <a:alpha val="93000"/>
                    </a:srgbClr>
                  </a:outerShdw>
                </a:effectLst>
                <a:latin typeface="Calibri"/>
                <a:cs typeface="Calibri"/>
              </a:rPr>
              <a:t>Principal </a:t>
            </a:r>
            <a:r>
              <a:rPr lang="en-US" sz="3800" dirty="0" err="1">
                <a:solidFill>
                  <a:srgbClr val="0432FF"/>
                </a:solidFill>
                <a:effectLst>
                  <a:outerShdw blurRad="69850" dist="38100" dir="2700000" algn="tl" rotWithShape="0">
                    <a:srgbClr val="000000">
                      <a:alpha val="93000"/>
                    </a:srgbClr>
                  </a:outerShdw>
                </a:effectLst>
                <a:latin typeface="Calibri"/>
                <a:cs typeface="Calibri"/>
              </a:rPr>
              <a:t>Hugoniot</a:t>
            </a:r>
            <a:r>
              <a:rPr lang="en-US" sz="3800" dirty="0">
                <a:solidFill>
                  <a:srgbClr val="0432FF"/>
                </a:solidFill>
                <a:effectLst>
                  <a:outerShdw blurRad="69850" dist="38100" dir="2700000" algn="tl" rotWithShape="0">
                    <a:srgbClr val="000000">
                      <a:alpha val="93000"/>
                    </a:srgbClr>
                  </a:outerShdw>
                </a:effectLst>
                <a:latin typeface="Calibri"/>
                <a:cs typeface="Calibri"/>
              </a:rPr>
              <a:t> Curve</a:t>
            </a:r>
            <a:r>
              <a:rPr lang="en-US" sz="3800" dirty="0">
                <a:effectLst>
                  <a:outerShdw blurRad="69850" dist="38100" dir="2700000" algn="tl" rotWithShape="0">
                    <a:srgbClr val="000000">
                      <a:alpha val="93000"/>
                    </a:srgbClr>
                  </a:outerShdw>
                </a:effectLst>
                <a:latin typeface="Calibri"/>
                <a:cs typeface="Calibri"/>
              </a:rPr>
              <a:t> </a:t>
            </a:r>
          </a:p>
        </p:txBody>
      </p:sp>
      <p:sp>
        <p:nvSpPr>
          <p:cNvPr id="2" name="Oval 1"/>
          <p:cNvSpPr/>
          <p:nvPr/>
        </p:nvSpPr>
        <p:spPr bwMode="auto">
          <a:xfrm>
            <a:off x="6144768" y="3324690"/>
            <a:ext cx="243840" cy="24384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28575" cap="flat" cmpd="sng" algn="ctr">
            <a:solidFill>
              <a:srgbClr val="2D640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 Bold" pitchFamily="1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3505"/>
          <a:stretch/>
        </p:blipFill>
        <p:spPr>
          <a:xfrm>
            <a:off x="626122" y="1471959"/>
            <a:ext cx="6276483" cy="52965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CCA5BD1-06E4-1041-9977-22E2E1051886}"/>
              </a:ext>
            </a:extLst>
          </p:cNvPr>
          <p:cNvSpPr txBox="1"/>
          <p:nvPr/>
        </p:nvSpPr>
        <p:spPr>
          <a:xfrm>
            <a:off x="7758332" y="4923282"/>
            <a:ext cx="1282449" cy="1815882"/>
          </a:xfrm>
          <a:prstGeom prst="rect">
            <a:avLst/>
          </a:prstGeom>
          <a:solidFill>
            <a:srgbClr val="C0504D"/>
          </a:solidFill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</a:rPr>
              <a:t>Gonzalez, </a:t>
            </a:r>
            <a:r>
              <a:rPr lang="en-US" sz="1600" dirty="0" err="1">
                <a:solidFill>
                  <a:srgbClr val="000000"/>
                </a:solidFill>
                <a:latin typeface="Calibri"/>
                <a:cs typeface="Calibri"/>
              </a:rPr>
              <a:t>Soubiran</a:t>
            </a:r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</a:rPr>
              <a:t>, Peterson, </a:t>
            </a:r>
            <a:r>
              <a:rPr lang="en-US" sz="1600" dirty="0" err="1">
                <a:solidFill>
                  <a:srgbClr val="000000"/>
                </a:solidFill>
                <a:latin typeface="Calibri"/>
                <a:cs typeface="Calibri"/>
              </a:rPr>
              <a:t>Militzer</a:t>
            </a:r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</a:rPr>
              <a:t>, </a:t>
            </a:r>
          </a:p>
          <a:p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Phys. Rev. B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101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(2020) 024107</a:t>
            </a:r>
            <a:endParaRPr lang="en-US" sz="1600" u="sng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hlinkClick r:id="rId5"/>
            </a:endParaRPr>
          </a:p>
        </p:txBody>
      </p:sp>
    </p:spTree>
    <p:extLst>
      <p:ext uri="{BB962C8B-B14F-4D97-AF65-F5344CB8AC3E}">
        <p14:creationId xmlns:p14="http://schemas.microsoft.com/office/powerpoint/2010/main" val="1197075903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756"/>
            <a:ext cx="9144000" cy="908050"/>
          </a:xfrm>
        </p:spPr>
        <p:txBody>
          <a:bodyPr/>
          <a:lstStyle/>
          <a:p>
            <a:pPr algn="ctr"/>
            <a:r>
              <a:rPr lang="en-US" sz="3800" dirty="0">
                <a:solidFill>
                  <a:srgbClr val="FF0000"/>
                </a:solidFill>
                <a:effectLst>
                  <a:outerShdw blurRad="69850" dist="38100" dir="2700000" algn="tl" rotWithShape="0">
                    <a:srgbClr val="000000">
                      <a:alpha val="93000"/>
                    </a:srgbClr>
                  </a:outerShdw>
                </a:effectLst>
                <a:latin typeface="Calibri"/>
                <a:cs typeface="Calibri"/>
              </a:rPr>
              <a:t>MgSiO</a:t>
            </a:r>
            <a:r>
              <a:rPr lang="en-US" sz="3800" baseline="-25000" dirty="0">
                <a:solidFill>
                  <a:srgbClr val="FF0000"/>
                </a:solidFill>
                <a:effectLst>
                  <a:outerShdw blurRad="69850" dist="38100" dir="2700000" algn="tl" rotWithShape="0">
                    <a:srgbClr val="000000">
                      <a:alpha val="93000"/>
                    </a:srgbClr>
                  </a:outerShdw>
                </a:effectLst>
                <a:latin typeface="Calibri"/>
                <a:cs typeface="Calibri"/>
              </a:rPr>
              <a:t>3</a:t>
            </a:r>
            <a:r>
              <a:rPr lang="en-US" sz="3800" dirty="0">
                <a:effectLst>
                  <a:outerShdw blurRad="69850" dist="38100" dir="2700000" algn="tl" rotWithShape="0">
                    <a:srgbClr val="000000">
                      <a:alpha val="93000"/>
                    </a:srgbClr>
                  </a:outerShdw>
                </a:effectLst>
                <a:latin typeface="Calibri"/>
                <a:cs typeface="Calibri"/>
              </a:rPr>
              <a:t> : </a:t>
            </a:r>
            <a:r>
              <a:rPr lang="en-US" sz="3800" dirty="0">
                <a:solidFill>
                  <a:srgbClr val="0432FF"/>
                </a:solidFill>
                <a:effectLst>
                  <a:outerShdw blurRad="69850" dist="38100" dir="2700000" algn="tl" rotWithShape="0">
                    <a:srgbClr val="000000">
                      <a:alpha val="93000"/>
                    </a:srgbClr>
                  </a:outerShdw>
                </a:effectLst>
                <a:latin typeface="Calibri"/>
                <a:cs typeface="Calibri"/>
              </a:rPr>
              <a:t>Principal </a:t>
            </a:r>
            <a:r>
              <a:rPr lang="en-US" sz="3800" dirty="0" err="1">
                <a:solidFill>
                  <a:srgbClr val="0432FF"/>
                </a:solidFill>
                <a:effectLst>
                  <a:outerShdw blurRad="69850" dist="38100" dir="2700000" algn="tl" rotWithShape="0">
                    <a:srgbClr val="000000">
                      <a:alpha val="93000"/>
                    </a:srgbClr>
                  </a:outerShdw>
                </a:effectLst>
                <a:latin typeface="Calibri"/>
                <a:cs typeface="Calibri"/>
              </a:rPr>
              <a:t>Hugoniot</a:t>
            </a:r>
            <a:r>
              <a:rPr lang="en-US" sz="3800" dirty="0">
                <a:solidFill>
                  <a:srgbClr val="0432FF"/>
                </a:solidFill>
                <a:effectLst>
                  <a:outerShdw blurRad="69850" dist="38100" dir="2700000" algn="tl" rotWithShape="0">
                    <a:srgbClr val="000000">
                      <a:alpha val="93000"/>
                    </a:srgbClr>
                  </a:outerShdw>
                </a:effectLst>
                <a:latin typeface="Calibri"/>
                <a:cs typeface="Calibri"/>
              </a:rPr>
              <a:t> Curve</a:t>
            </a:r>
            <a:r>
              <a:rPr lang="en-US" sz="3800" dirty="0">
                <a:effectLst>
                  <a:outerShdw blurRad="69850" dist="38100" dir="2700000" algn="tl" rotWithShape="0">
                    <a:srgbClr val="000000">
                      <a:alpha val="93000"/>
                    </a:srgbClr>
                  </a:outerShdw>
                </a:effectLst>
                <a:latin typeface="Calibri"/>
                <a:cs typeface="Calibri"/>
              </a:rPr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86141" y="1538870"/>
            <a:ext cx="7053165" cy="52418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F20A6A3-76A5-1749-816E-8A4B816A57CD}"/>
              </a:ext>
            </a:extLst>
          </p:cNvPr>
          <p:cNvSpPr txBox="1"/>
          <p:nvPr/>
        </p:nvSpPr>
        <p:spPr>
          <a:xfrm>
            <a:off x="2397512" y="3612995"/>
            <a:ext cx="16065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Millot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et al. (2019)</a:t>
            </a:r>
          </a:p>
        </p:txBody>
      </p:sp>
    </p:spTree>
    <p:extLst>
      <p:ext uri="{BB962C8B-B14F-4D97-AF65-F5344CB8AC3E}">
        <p14:creationId xmlns:p14="http://schemas.microsoft.com/office/powerpoint/2010/main" val="2237051523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756"/>
            <a:ext cx="9144000" cy="908050"/>
          </a:xfrm>
        </p:spPr>
        <p:txBody>
          <a:bodyPr/>
          <a:lstStyle/>
          <a:p>
            <a:pPr algn="ctr"/>
            <a:r>
              <a:rPr lang="en-US" sz="3800" dirty="0">
                <a:solidFill>
                  <a:srgbClr val="FF0000"/>
                </a:solidFill>
                <a:effectLst>
                  <a:outerShdw blurRad="69850" dist="38100" dir="2700000" algn="tl" rotWithShape="0">
                    <a:srgbClr val="000000">
                      <a:alpha val="93000"/>
                    </a:srgbClr>
                  </a:outerShdw>
                </a:effectLst>
                <a:latin typeface="Calibri"/>
                <a:cs typeface="Calibri"/>
              </a:rPr>
              <a:t>MgSiO</a:t>
            </a:r>
            <a:r>
              <a:rPr lang="en-US" sz="3800" baseline="-25000" dirty="0">
                <a:solidFill>
                  <a:srgbClr val="FF0000"/>
                </a:solidFill>
                <a:effectLst>
                  <a:outerShdw blurRad="69850" dist="38100" dir="2700000" algn="tl" rotWithShape="0">
                    <a:srgbClr val="000000">
                      <a:alpha val="93000"/>
                    </a:srgbClr>
                  </a:outerShdw>
                </a:effectLst>
                <a:latin typeface="Calibri"/>
                <a:cs typeface="Calibri"/>
              </a:rPr>
              <a:t>3</a:t>
            </a:r>
            <a:r>
              <a:rPr lang="en-US" sz="3800" dirty="0">
                <a:effectLst>
                  <a:outerShdw blurRad="69850" dist="38100" dir="2700000" algn="tl" rotWithShape="0">
                    <a:srgbClr val="000000">
                      <a:alpha val="93000"/>
                    </a:srgbClr>
                  </a:outerShdw>
                </a:effectLst>
                <a:latin typeface="Calibri"/>
                <a:cs typeface="Calibri"/>
              </a:rPr>
              <a:t> : </a:t>
            </a:r>
            <a:r>
              <a:rPr lang="en-US" sz="3800" dirty="0">
                <a:solidFill>
                  <a:srgbClr val="0432FF"/>
                </a:solidFill>
                <a:effectLst>
                  <a:outerShdw blurRad="69850" dist="38100" dir="2700000" algn="tl" rotWithShape="0">
                    <a:srgbClr val="000000">
                      <a:alpha val="93000"/>
                    </a:srgbClr>
                  </a:outerShdw>
                </a:effectLst>
                <a:latin typeface="Calibri"/>
                <a:cs typeface="Calibri"/>
              </a:rPr>
              <a:t>Principal </a:t>
            </a:r>
            <a:r>
              <a:rPr lang="en-US" sz="3800" dirty="0" err="1">
                <a:solidFill>
                  <a:srgbClr val="0432FF"/>
                </a:solidFill>
                <a:effectLst>
                  <a:outerShdw blurRad="69850" dist="38100" dir="2700000" algn="tl" rotWithShape="0">
                    <a:srgbClr val="000000">
                      <a:alpha val="93000"/>
                    </a:srgbClr>
                  </a:outerShdw>
                </a:effectLst>
                <a:latin typeface="Calibri"/>
                <a:cs typeface="Calibri"/>
              </a:rPr>
              <a:t>Hugoniot</a:t>
            </a:r>
            <a:r>
              <a:rPr lang="en-US" sz="3800" dirty="0">
                <a:solidFill>
                  <a:srgbClr val="0432FF"/>
                </a:solidFill>
                <a:effectLst>
                  <a:outerShdw blurRad="69850" dist="38100" dir="2700000" algn="tl" rotWithShape="0">
                    <a:srgbClr val="000000">
                      <a:alpha val="93000"/>
                    </a:srgbClr>
                  </a:outerShdw>
                </a:effectLst>
                <a:latin typeface="Calibri"/>
                <a:cs typeface="Calibri"/>
              </a:rPr>
              <a:t> Curve</a:t>
            </a:r>
            <a:r>
              <a:rPr lang="en-US" sz="3800" dirty="0">
                <a:effectLst>
                  <a:outerShdw blurRad="69850" dist="38100" dir="2700000" algn="tl" rotWithShape="0">
                    <a:srgbClr val="000000">
                      <a:alpha val="93000"/>
                    </a:srgbClr>
                  </a:outerShdw>
                </a:effectLst>
                <a:latin typeface="Calibri"/>
                <a:cs typeface="Calibri"/>
              </a:rPr>
              <a:t> </a:t>
            </a:r>
          </a:p>
        </p:txBody>
      </p:sp>
      <p:sp>
        <p:nvSpPr>
          <p:cNvPr id="2" name="Oval 1"/>
          <p:cNvSpPr/>
          <p:nvPr/>
        </p:nvSpPr>
        <p:spPr bwMode="auto">
          <a:xfrm>
            <a:off x="6144768" y="3324690"/>
            <a:ext cx="243840" cy="24384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28575" cap="flat" cmpd="sng" algn="ctr">
            <a:solidFill>
              <a:srgbClr val="2D640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 Bold" pitchFamily="1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92183" y="1503894"/>
            <a:ext cx="6475314" cy="53505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58332" y="4923282"/>
            <a:ext cx="1282449" cy="1815882"/>
          </a:xfrm>
          <a:prstGeom prst="rect">
            <a:avLst/>
          </a:prstGeom>
          <a:solidFill>
            <a:srgbClr val="C0504D"/>
          </a:solidFill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</a:rPr>
              <a:t>Gonzalez, </a:t>
            </a:r>
            <a:r>
              <a:rPr lang="en-US" sz="1600" dirty="0" err="1">
                <a:solidFill>
                  <a:srgbClr val="000000"/>
                </a:solidFill>
                <a:latin typeface="Calibri"/>
                <a:cs typeface="Calibri"/>
              </a:rPr>
              <a:t>Soubiran</a:t>
            </a:r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</a:rPr>
              <a:t>, Peterson, </a:t>
            </a:r>
            <a:r>
              <a:rPr lang="en-US" sz="1600" dirty="0" err="1">
                <a:solidFill>
                  <a:srgbClr val="000000"/>
                </a:solidFill>
                <a:latin typeface="Calibri"/>
                <a:cs typeface="Calibri"/>
              </a:rPr>
              <a:t>Militzer</a:t>
            </a:r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</a:rPr>
              <a:t>, </a:t>
            </a:r>
          </a:p>
          <a:p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Phys. Rev. B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101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(2020) 024107</a:t>
            </a:r>
            <a:endParaRPr lang="en-US" sz="1600" u="sng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hlinkClick r:id="rId5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D6440E8-F895-E141-86B8-25E236DF310E}"/>
              </a:ext>
            </a:extLst>
          </p:cNvPr>
          <p:cNvCxnSpPr/>
          <p:nvPr/>
        </p:nvCxnSpPr>
        <p:spPr bwMode="auto">
          <a:xfrm>
            <a:off x="4415482" y="1556951"/>
            <a:ext cx="0" cy="4728519"/>
          </a:xfrm>
          <a:prstGeom prst="line">
            <a:avLst/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658950274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1162050"/>
            <a:ext cx="9144000" cy="393700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 Bold" pitchFamily="1" charset="0"/>
            </a:endParaRP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2524"/>
            <a:ext cx="9144000" cy="3429000"/>
          </a:xfrm>
        </p:spPr>
        <p:txBody>
          <a:bodyPr/>
          <a:lstStyle/>
          <a:p>
            <a:pPr algn="ctr" eaLnBrk="1" hangingPunct="1">
              <a:lnSpc>
                <a:spcPts val="8800"/>
              </a:lnSpc>
            </a:pPr>
            <a:r>
              <a:rPr lang="en-US" sz="6600" i="1" dirty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Arial Rounded MT Bold"/>
                <a:cs typeface="Arial Rounded MT Bold"/>
              </a:rPr>
              <a:t>CH plastics</a:t>
            </a:r>
            <a:endParaRPr lang="en-US" sz="6600" dirty="0"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3801655092"/>
      </p:ext>
    </p:extLst>
  </p:cSld>
  <p:clrMapOvr>
    <a:masterClrMapping/>
  </p:clrMapOvr>
  <p:transition>
    <p:sndAc>
      <p:endSnd/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2"/>
          <p:cNvSpPr txBox="1">
            <a:spLocks noChangeArrowheads="1"/>
          </p:cNvSpPr>
          <p:nvPr/>
        </p:nvSpPr>
        <p:spPr>
          <a:xfrm>
            <a:off x="0" y="165097"/>
            <a:ext cx="9232900" cy="908050"/>
          </a:xfrm>
          <a:prstGeom prst="rect">
            <a:avLst/>
          </a:prstGeom>
        </p:spPr>
        <p:txBody>
          <a:bodyPr anchor="ctr"/>
          <a:lstStyle>
            <a:lvl1pPr algn="l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halkboard Bold" pitchFamily="1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halkboard Bold" pitchFamily="1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halkboard Bold" pitchFamily="1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halkboard Bold" pitchFamily="1" charset="0"/>
                <a:ea typeface="ＭＳ Ｐゴシック" charset="-128"/>
                <a:cs typeface="ＭＳ Ｐゴシック" charset="-128"/>
              </a:defRPr>
            </a:lvl5pPr>
            <a:lvl6pPr marL="457200" algn="l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halkboard Bold" pitchFamily="1" charset="0"/>
              </a:defRPr>
            </a:lvl6pPr>
            <a:lvl7pPr marL="914400" algn="l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halkboard Bold" pitchFamily="1" charset="0"/>
              </a:defRPr>
            </a:lvl7pPr>
            <a:lvl8pPr marL="1371600" algn="l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halkboard Bold" pitchFamily="1" charset="0"/>
              </a:defRPr>
            </a:lvl8pPr>
            <a:lvl9pPr marL="1828800" algn="l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halkboard Bold" pitchFamily="1" charset="0"/>
              </a:defRPr>
            </a:lvl9pPr>
          </a:lstStyle>
          <a:p>
            <a:pPr algn="ctr"/>
            <a:r>
              <a:rPr lang="en-US" sz="3400" dirty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Arial Rounded MT Bold"/>
                <a:cs typeface="Arial Rounded MT Bold"/>
              </a:rPr>
              <a:t>Inertial confinement fusion</a:t>
            </a:r>
            <a:r>
              <a:rPr lang="en-US" sz="3400" dirty="0">
                <a:solidFill>
                  <a:srgbClr val="363398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Arial Rounded MT Bold"/>
                <a:cs typeface="Arial Rounded MT Bold"/>
              </a:rPr>
              <a:t> experiments with plastic coated spheres of liquid H</a:t>
            </a:r>
            <a:r>
              <a:rPr lang="en-US" sz="3400" baseline="-25000" dirty="0">
                <a:solidFill>
                  <a:srgbClr val="363398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Arial Rounded MT Bold"/>
                <a:cs typeface="Arial Rounded MT Bold"/>
              </a:rPr>
              <a:t>2</a:t>
            </a:r>
            <a:endParaRPr lang="en-US" sz="3400" baseline="-25000" dirty="0"/>
          </a:p>
        </p:txBody>
      </p:sp>
      <p:pic>
        <p:nvPicPr>
          <p:cNvPr id="4" name="Picture 29" descr="Hohlraum.psd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2819"/>
          <a:stretch/>
        </p:blipFill>
        <p:spPr bwMode="auto">
          <a:xfrm>
            <a:off x="942137" y="1840287"/>
            <a:ext cx="2826309" cy="4415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3" t="11707" r="4443" b="2341"/>
          <a:stretch>
            <a:fillRect/>
          </a:stretch>
        </p:blipFill>
        <p:spPr bwMode="auto">
          <a:xfrm>
            <a:off x="4941888" y="2274913"/>
            <a:ext cx="2082800" cy="373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TextBox 75"/>
          <p:cNvSpPr txBox="1">
            <a:spLocks noChangeArrowheads="1"/>
          </p:cNvSpPr>
          <p:nvPr/>
        </p:nvSpPr>
        <p:spPr bwMode="auto">
          <a:xfrm>
            <a:off x="5421313" y="3554438"/>
            <a:ext cx="1149417" cy="33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46" tIns="45675" rIns="91346" bIns="45675">
            <a:spAutoFit/>
          </a:bodyPr>
          <a:lstStyle>
            <a:lvl1pPr defTabSz="454025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defTabSz="454025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 defTabSz="454025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 defTabSz="454025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 defTabSz="454025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defTabSz="45402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defTabSz="45402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defTabSz="45402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defTabSz="45402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000000"/>
                </a:solidFill>
                <a:latin typeface="Arial" charset="0"/>
              </a:rPr>
              <a:t>H</a:t>
            </a:r>
            <a:r>
              <a:rPr lang="en-US" sz="1600" baseline="-25000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sz="1600" dirty="0">
                <a:solidFill>
                  <a:srgbClr val="000000"/>
                </a:solidFill>
                <a:latin typeface="Arial" charset="0"/>
              </a:rPr>
              <a:t> (liquid)</a:t>
            </a:r>
          </a:p>
        </p:txBody>
      </p:sp>
      <p:sp>
        <p:nvSpPr>
          <p:cNvPr id="54" name="TextBox 76"/>
          <p:cNvSpPr txBox="1">
            <a:spLocks noChangeArrowheads="1"/>
          </p:cNvSpPr>
          <p:nvPr/>
        </p:nvSpPr>
        <p:spPr bwMode="auto">
          <a:xfrm>
            <a:off x="5853113" y="2500338"/>
            <a:ext cx="5461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46" tIns="45675" rIns="91346" bIns="45675">
            <a:spAutoFit/>
          </a:bodyPr>
          <a:lstStyle>
            <a:lvl1pPr defTabSz="454025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defTabSz="454025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 defTabSz="454025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 defTabSz="454025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 defTabSz="454025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defTabSz="45402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defTabSz="45402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defTabSz="45402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defTabSz="45402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000000"/>
                </a:solidFill>
                <a:latin typeface="Arial" charset="0"/>
              </a:rPr>
              <a:t>CH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853113" y="6488668"/>
            <a:ext cx="3264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Calibri" charset="0"/>
                <a:ea typeface="Calibri" charset="0"/>
                <a:cs typeface="Calibri" charset="0"/>
              </a:rPr>
              <a:t>(Graphics: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Bachmann et al. LLNL)</a:t>
            </a:r>
          </a:p>
        </p:txBody>
      </p:sp>
    </p:spTree>
    <p:extLst>
      <p:ext uri="{BB962C8B-B14F-4D97-AF65-F5344CB8AC3E}">
        <p14:creationId xmlns:p14="http://schemas.microsoft.com/office/powerpoint/2010/main" val="720562235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2"/>
          <p:cNvSpPr txBox="1">
            <a:spLocks noChangeArrowheads="1"/>
          </p:cNvSpPr>
          <p:nvPr/>
        </p:nvSpPr>
        <p:spPr>
          <a:xfrm>
            <a:off x="0" y="165097"/>
            <a:ext cx="9232900" cy="908050"/>
          </a:xfrm>
          <a:prstGeom prst="rect">
            <a:avLst/>
          </a:prstGeom>
        </p:spPr>
        <p:txBody>
          <a:bodyPr anchor="ctr"/>
          <a:lstStyle>
            <a:lvl1pPr algn="l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halkboard Bold" pitchFamily="1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halkboard Bold" pitchFamily="1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halkboard Bold" pitchFamily="1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halkboard Bold" pitchFamily="1" charset="0"/>
                <a:ea typeface="ＭＳ Ｐゴシック" charset="-128"/>
                <a:cs typeface="ＭＳ Ｐゴシック" charset="-128"/>
              </a:defRPr>
            </a:lvl5pPr>
            <a:lvl6pPr marL="457200" algn="l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halkboard Bold" pitchFamily="1" charset="0"/>
              </a:defRPr>
            </a:lvl6pPr>
            <a:lvl7pPr marL="914400" algn="l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halkboard Bold" pitchFamily="1" charset="0"/>
              </a:defRPr>
            </a:lvl7pPr>
            <a:lvl8pPr marL="1371600" algn="l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halkboard Bold" pitchFamily="1" charset="0"/>
              </a:defRPr>
            </a:lvl8pPr>
            <a:lvl9pPr marL="1828800" algn="l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halkboard Bold" pitchFamily="1" charset="0"/>
              </a:defRPr>
            </a:lvl9pPr>
          </a:lstStyle>
          <a:p>
            <a:pPr algn="ctr"/>
            <a:r>
              <a:rPr lang="en-US" sz="3400" dirty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Arial Rounded MT Bold"/>
                <a:cs typeface="Arial Rounded MT Bold"/>
              </a:rPr>
              <a:t>PIMC</a:t>
            </a:r>
            <a:r>
              <a:rPr lang="en-US" sz="3400" dirty="0">
                <a:solidFill>
                  <a:srgbClr val="363398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Arial Rounded MT Bold"/>
                <a:cs typeface="Arial Rounded MT Bold"/>
              </a:rPr>
              <a:t> and </a:t>
            </a:r>
            <a:r>
              <a:rPr lang="en-US" sz="3400" dirty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Arial Rounded MT Bold"/>
                <a:cs typeface="Arial Rounded MT Bold"/>
              </a:rPr>
              <a:t>DFT-MD</a:t>
            </a:r>
            <a:r>
              <a:rPr lang="en-US" sz="3400" dirty="0">
                <a:solidFill>
                  <a:srgbClr val="363398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Arial Rounded MT Bold"/>
                <a:cs typeface="Arial Rounded MT Bold"/>
              </a:rPr>
              <a:t> simulations performed for </a:t>
            </a:r>
            <a:r>
              <a:rPr lang="en-US" sz="3400" dirty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Arial Rounded MT Bold"/>
                <a:cs typeface="Arial Rounded MT Bold"/>
              </a:rPr>
              <a:t>C</a:t>
            </a:r>
            <a:r>
              <a:rPr lang="en-US" sz="3400" baseline="-25000" dirty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Arial Rounded MT Bold"/>
                <a:cs typeface="Arial Rounded MT Bold"/>
              </a:rPr>
              <a:t>2</a:t>
            </a:r>
            <a:r>
              <a:rPr lang="en-US" sz="3400" dirty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Arial Rounded MT Bold"/>
                <a:cs typeface="Arial Rounded MT Bold"/>
              </a:rPr>
              <a:t>H, CH, C</a:t>
            </a:r>
            <a:r>
              <a:rPr lang="en-US" sz="3400" baseline="-25000" dirty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Arial Rounded MT Bold"/>
                <a:cs typeface="Arial Rounded MT Bold"/>
              </a:rPr>
              <a:t>2</a:t>
            </a:r>
            <a:r>
              <a:rPr lang="en-US" sz="3400" dirty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Arial Rounded MT Bold"/>
                <a:cs typeface="Arial Rounded MT Bold"/>
              </a:rPr>
              <a:t>H</a:t>
            </a:r>
            <a:r>
              <a:rPr lang="en-US" sz="3400" baseline="-25000" dirty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Arial Rounded MT Bold"/>
                <a:cs typeface="Arial Rounded MT Bold"/>
              </a:rPr>
              <a:t>3</a:t>
            </a:r>
            <a:r>
              <a:rPr lang="en-US" sz="3400" dirty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Arial Rounded MT Bold"/>
                <a:cs typeface="Arial Rounded MT Bold"/>
              </a:rPr>
              <a:t>, CH</a:t>
            </a:r>
            <a:r>
              <a:rPr lang="en-US" sz="3400" baseline="-25000" dirty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Arial Rounded MT Bold"/>
                <a:cs typeface="Arial Rounded MT Bold"/>
              </a:rPr>
              <a:t>3</a:t>
            </a:r>
            <a:r>
              <a:rPr lang="en-US" sz="3400" dirty="0">
                <a:solidFill>
                  <a:srgbClr val="363398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Arial Rounded MT Bold"/>
                <a:cs typeface="Arial Rounded MT Bold"/>
              </a:rPr>
              <a:t> and </a:t>
            </a:r>
            <a:r>
              <a:rPr lang="en-US" sz="3400" dirty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Arial Rounded MT Bold"/>
                <a:cs typeface="Arial Rounded MT Bold"/>
              </a:rPr>
              <a:t>CH</a:t>
            </a:r>
            <a:r>
              <a:rPr lang="en-US" sz="3400" baseline="-25000" dirty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Arial Rounded MT Bold"/>
                <a:cs typeface="Arial Rounded MT Bold"/>
              </a:rPr>
              <a:t>4</a:t>
            </a:r>
            <a:r>
              <a:rPr lang="en-US" sz="3400" dirty="0">
                <a:solidFill>
                  <a:srgbClr val="363398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Arial Rounded MT Bold"/>
                <a:cs typeface="Arial Rounded MT Bold"/>
              </a:rPr>
              <a:t>. </a:t>
            </a:r>
            <a:endParaRPr lang="en-US" sz="3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88" y="1645920"/>
            <a:ext cx="6030543" cy="51092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FE250DF-DEE4-7F4D-B9A2-282090E89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6510" y="3549973"/>
            <a:ext cx="2514600" cy="8924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DE2167-9CDB-C14F-A293-307FE406CF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646"/>
          <a:stretch/>
        </p:blipFill>
        <p:spPr>
          <a:xfrm>
            <a:off x="6366510" y="4533198"/>
            <a:ext cx="2514600" cy="8764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273BCAB-797A-7340-A05B-50FAF8CD12EB}"/>
              </a:ext>
            </a:extLst>
          </p:cNvPr>
          <p:cNvSpPr txBox="1"/>
          <p:nvPr/>
        </p:nvSpPr>
        <p:spPr>
          <a:xfrm>
            <a:off x="6366510" y="2515856"/>
            <a:ext cx="2514600" cy="954107"/>
          </a:xfrm>
          <a:prstGeom prst="rect">
            <a:avLst/>
          </a:prstGeom>
          <a:solidFill>
            <a:srgbClr val="152D6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EAF2F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 calculations performed on</a:t>
            </a:r>
          </a:p>
        </p:txBody>
      </p:sp>
    </p:spTree>
    <p:extLst>
      <p:ext uri="{BB962C8B-B14F-4D97-AF65-F5344CB8AC3E}">
        <p14:creationId xmlns:p14="http://schemas.microsoft.com/office/powerpoint/2010/main" val="2819699907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2"/>
          <p:cNvSpPr txBox="1">
            <a:spLocks noChangeArrowheads="1"/>
          </p:cNvSpPr>
          <p:nvPr/>
        </p:nvSpPr>
        <p:spPr>
          <a:xfrm>
            <a:off x="0" y="165097"/>
            <a:ext cx="9232900" cy="908050"/>
          </a:xfrm>
          <a:prstGeom prst="rect">
            <a:avLst/>
          </a:prstGeom>
        </p:spPr>
        <p:txBody>
          <a:bodyPr anchor="ctr"/>
          <a:lstStyle>
            <a:lvl1pPr algn="l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halkboard Bold" pitchFamily="1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halkboard Bold" pitchFamily="1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halkboard Bold" pitchFamily="1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halkboard Bold" pitchFamily="1" charset="0"/>
                <a:ea typeface="ＭＳ Ｐゴシック" charset="-128"/>
                <a:cs typeface="ＭＳ Ｐゴシック" charset="-128"/>
              </a:defRPr>
            </a:lvl5pPr>
            <a:lvl6pPr marL="457200" algn="l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halkboard Bold" pitchFamily="1" charset="0"/>
              </a:defRPr>
            </a:lvl6pPr>
            <a:lvl7pPr marL="914400" algn="l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halkboard Bold" pitchFamily="1" charset="0"/>
              </a:defRPr>
            </a:lvl7pPr>
            <a:lvl8pPr marL="1371600" algn="l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halkboard Bold" pitchFamily="1" charset="0"/>
              </a:defRPr>
            </a:lvl8pPr>
            <a:lvl9pPr marL="1828800" algn="l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halkboard Bold" pitchFamily="1" charset="0"/>
              </a:defRPr>
            </a:lvl9pPr>
          </a:lstStyle>
          <a:p>
            <a:pPr algn="ctr"/>
            <a:r>
              <a:rPr lang="en-US" sz="3400" dirty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Arial Rounded MT Bold"/>
                <a:cs typeface="Arial Rounded MT Bold"/>
              </a:rPr>
              <a:t>CH </a:t>
            </a:r>
            <a:r>
              <a:rPr lang="en-US" sz="3400" dirty="0">
                <a:solidFill>
                  <a:srgbClr val="363398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Arial Rounded MT Bold"/>
                <a:cs typeface="Arial Rounded MT Bold"/>
              </a:rPr>
              <a:t>Shock </a:t>
            </a:r>
            <a:r>
              <a:rPr lang="en-US" sz="3400" dirty="0" err="1">
                <a:solidFill>
                  <a:srgbClr val="363398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Arial Rounded MT Bold"/>
                <a:cs typeface="Arial Rounded MT Bold"/>
              </a:rPr>
              <a:t>Hugoniot</a:t>
            </a:r>
            <a:r>
              <a:rPr lang="en-US" sz="3400" dirty="0">
                <a:solidFill>
                  <a:srgbClr val="363398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Arial Rounded MT Bold"/>
                <a:cs typeface="Arial Rounded MT Bold"/>
              </a:rPr>
              <a:t> Curves: </a:t>
            </a:r>
          </a:p>
          <a:p>
            <a:pPr algn="ctr"/>
            <a:r>
              <a:rPr lang="en-US" sz="3400" dirty="0">
                <a:solidFill>
                  <a:srgbClr val="363398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Arial Rounded MT Bold"/>
                <a:cs typeface="Arial Rounded MT Bold"/>
              </a:rPr>
              <a:t>Comparison of Theory and Experiments</a:t>
            </a:r>
            <a:endParaRPr lang="en-US" sz="3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54608" y="1565355"/>
            <a:ext cx="7123684" cy="515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668023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2"/>
          <p:cNvSpPr txBox="1">
            <a:spLocks noChangeArrowheads="1"/>
          </p:cNvSpPr>
          <p:nvPr/>
        </p:nvSpPr>
        <p:spPr>
          <a:xfrm>
            <a:off x="0" y="165097"/>
            <a:ext cx="9232900" cy="908050"/>
          </a:xfrm>
          <a:prstGeom prst="rect">
            <a:avLst/>
          </a:prstGeom>
        </p:spPr>
        <p:txBody>
          <a:bodyPr anchor="ctr"/>
          <a:lstStyle>
            <a:lvl1pPr algn="l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halkboard Bold" pitchFamily="1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halkboard Bold" pitchFamily="1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halkboard Bold" pitchFamily="1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halkboard Bold" pitchFamily="1" charset="0"/>
                <a:ea typeface="ＭＳ Ｐゴシック" charset="-128"/>
                <a:cs typeface="ＭＳ Ｐゴシック" charset="-128"/>
              </a:defRPr>
            </a:lvl5pPr>
            <a:lvl6pPr marL="457200" algn="l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halkboard Bold" pitchFamily="1" charset="0"/>
              </a:defRPr>
            </a:lvl6pPr>
            <a:lvl7pPr marL="914400" algn="l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halkboard Bold" pitchFamily="1" charset="0"/>
              </a:defRPr>
            </a:lvl7pPr>
            <a:lvl8pPr marL="1371600" algn="l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halkboard Bold" pitchFamily="1" charset="0"/>
              </a:defRPr>
            </a:lvl8pPr>
            <a:lvl9pPr marL="1828800" algn="l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halkboard Bold" pitchFamily="1" charset="0"/>
              </a:defRPr>
            </a:lvl9pPr>
          </a:lstStyle>
          <a:p>
            <a:pPr algn="ctr"/>
            <a:r>
              <a:rPr lang="en-US" sz="3400" dirty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Arial Rounded MT Bold"/>
                <a:cs typeface="Arial Rounded MT Bold"/>
              </a:rPr>
              <a:t>CH </a:t>
            </a:r>
            <a:r>
              <a:rPr lang="en-US" sz="3400" dirty="0">
                <a:solidFill>
                  <a:srgbClr val="363398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Arial Rounded MT Bold"/>
                <a:cs typeface="Arial Rounded MT Bold"/>
              </a:rPr>
              <a:t>Shock </a:t>
            </a:r>
            <a:r>
              <a:rPr lang="en-US" sz="3400" dirty="0" err="1">
                <a:solidFill>
                  <a:srgbClr val="363398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Arial Rounded MT Bold"/>
                <a:cs typeface="Arial Rounded MT Bold"/>
              </a:rPr>
              <a:t>Hugoniot</a:t>
            </a:r>
            <a:r>
              <a:rPr lang="en-US" sz="3400" dirty="0">
                <a:solidFill>
                  <a:srgbClr val="363398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Arial Rounded MT Bold"/>
                <a:cs typeface="Arial Rounded MT Bold"/>
              </a:rPr>
              <a:t> Curves: </a:t>
            </a:r>
          </a:p>
          <a:p>
            <a:pPr algn="ctr"/>
            <a:r>
              <a:rPr lang="en-US" sz="3400" dirty="0">
                <a:solidFill>
                  <a:srgbClr val="363398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Arial Rounded MT Bold"/>
                <a:cs typeface="Arial Rounded MT Bold"/>
              </a:rPr>
              <a:t>Comparison of Theory and Experiments</a:t>
            </a:r>
            <a:endParaRPr lang="en-US" sz="3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54608" y="1565355"/>
            <a:ext cx="7123683" cy="51567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7F0680-0492-3D45-B79E-92136ED6CDC7}"/>
              </a:ext>
            </a:extLst>
          </p:cNvPr>
          <p:cNvSpPr txBox="1"/>
          <p:nvPr/>
        </p:nvSpPr>
        <p:spPr>
          <a:xfrm>
            <a:off x="4503582" y="5719076"/>
            <a:ext cx="3511667" cy="338554"/>
          </a:xfrm>
          <a:prstGeom prst="rect">
            <a:avLst/>
          </a:prstGeom>
          <a:solidFill>
            <a:srgbClr val="C0504D"/>
          </a:solidFill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</a:rPr>
              <a:t>S. Zhang, Phys. Rev. E,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96 (2017) 013204</a:t>
            </a:r>
            <a:endParaRPr lang="en-US" sz="1600" u="sng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2697161864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2"/>
          <p:cNvSpPr txBox="1">
            <a:spLocks noChangeArrowheads="1"/>
          </p:cNvSpPr>
          <p:nvPr/>
        </p:nvSpPr>
        <p:spPr>
          <a:xfrm>
            <a:off x="0" y="165097"/>
            <a:ext cx="9232900" cy="908050"/>
          </a:xfrm>
          <a:prstGeom prst="rect">
            <a:avLst/>
          </a:prstGeom>
        </p:spPr>
        <p:txBody>
          <a:bodyPr anchor="ctr"/>
          <a:lstStyle>
            <a:lvl1pPr algn="l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halkboard Bold" pitchFamily="1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halkboard Bold" pitchFamily="1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halkboard Bold" pitchFamily="1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halkboard Bold" pitchFamily="1" charset="0"/>
                <a:ea typeface="ＭＳ Ｐゴシック" charset="-128"/>
                <a:cs typeface="ＭＳ Ｐゴシック" charset="-128"/>
              </a:defRPr>
            </a:lvl5pPr>
            <a:lvl6pPr marL="457200" algn="l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halkboard Bold" pitchFamily="1" charset="0"/>
              </a:defRPr>
            </a:lvl6pPr>
            <a:lvl7pPr marL="914400" algn="l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halkboard Bold" pitchFamily="1" charset="0"/>
              </a:defRPr>
            </a:lvl7pPr>
            <a:lvl8pPr marL="1371600" algn="l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halkboard Bold" pitchFamily="1" charset="0"/>
              </a:defRPr>
            </a:lvl8pPr>
            <a:lvl9pPr marL="1828800" algn="l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halkboard Bold" pitchFamily="1" charset="0"/>
              </a:defRPr>
            </a:lvl9pPr>
          </a:lstStyle>
          <a:p>
            <a:pPr algn="ctr"/>
            <a:r>
              <a:rPr lang="en-US" sz="3400" dirty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Arial Rounded MT Bold"/>
                <a:cs typeface="Arial Rounded MT Bold"/>
              </a:rPr>
              <a:t>CH </a:t>
            </a:r>
            <a:r>
              <a:rPr lang="en-US" sz="3400" dirty="0">
                <a:solidFill>
                  <a:srgbClr val="363398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Arial Rounded MT Bold"/>
                <a:cs typeface="Arial Rounded MT Bold"/>
              </a:rPr>
              <a:t>Shock </a:t>
            </a:r>
            <a:r>
              <a:rPr lang="en-US" sz="3400" dirty="0" err="1">
                <a:solidFill>
                  <a:srgbClr val="363398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Arial Rounded MT Bold"/>
                <a:cs typeface="Arial Rounded MT Bold"/>
              </a:rPr>
              <a:t>Hugoniot</a:t>
            </a:r>
            <a:r>
              <a:rPr lang="en-US" sz="3400" dirty="0">
                <a:solidFill>
                  <a:srgbClr val="363398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Arial Rounded MT Bold"/>
                <a:cs typeface="Arial Rounded MT Bold"/>
              </a:rPr>
              <a:t> Curves: </a:t>
            </a:r>
          </a:p>
          <a:p>
            <a:pPr algn="ctr"/>
            <a:r>
              <a:rPr lang="en-US" sz="3400" dirty="0">
                <a:solidFill>
                  <a:srgbClr val="363398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Arial Rounded MT Bold"/>
                <a:cs typeface="Arial Rounded MT Bold"/>
              </a:rPr>
              <a:t>Comparison of Theory and Experiments</a:t>
            </a:r>
            <a:endParaRPr lang="en-US" sz="3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54608" y="1565355"/>
            <a:ext cx="7123683" cy="515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670040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CBFE928-155E-EC42-9111-AA21F23B48B9}"/>
              </a:ext>
            </a:extLst>
          </p:cNvPr>
          <p:cNvSpPr/>
          <p:nvPr/>
        </p:nvSpPr>
        <p:spPr>
          <a:xfrm flipH="1">
            <a:off x="0" y="8073"/>
            <a:ext cx="9134434" cy="1291338"/>
          </a:xfrm>
          <a:prstGeom prst="rect">
            <a:avLst/>
          </a:prstGeom>
          <a:solidFill>
            <a:srgbClr val="6D38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2642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1307318" y="357819"/>
            <a:ext cx="8280400" cy="908050"/>
          </a:xfrm>
        </p:spPr>
        <p:txBody>
          <a:bodyPr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C</a:t>
            </a:r>
            <a:r>
              <a:rPr lang="en-US" sz="36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enter for </a:t>
            </a:r>
            <a:r>
              <a:rPr lang="en-US" sz="36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M</a:t>
            </a:r>
            <a:r>
              <a:rPr lang="en-US" sz="36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atter under </a:t>
            </a:r>
            <a:r>
              <a:rPr lang="en-US" sz="36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E</a:t>
            </a:r>
            <a:r>
              <a:rPr lang="en-US" sz="36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xtreme </a:t>
            </a:r>
            <a:r>
              <a:rPr lang="en-US" sz="36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C</a:t>
            </a:r>
            <a:r>
              <a:rPr lang="en-US" sz="36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onditions (CMEC)</a:t>
            </a:r>
            <a:r>
              <a:rPr lang="en-US" sz="6600" dirty="0">
                <a:solidFill>
                  <a:srgbClr val="002060"/>
                </a:solidFill>
              </a:rPr>
              <a:t>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C10EB6A-BD33-0D40-AB97-E7CFC5D974BE}"/>
              </a:ext>
            </a:extLst>
          </p:cNvPr>
          <p:cNvGrpSpPr/>
          <p:nvPr/>
        </p:nvGrpSpPr>
        <p:grpSpPr>
          <a:xfrm>
            <a:off x="-203028" y="-460399"/>
            <a:ext cx="2214708" cy="2154446"/>
            <a:chOff x="-158646" y="-387811"/>
            <a:chExt cx="1814039" cy="1788574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0FD5792-A2D4-6B49-B3B9-4771AFA37204}"/>
                </a:ext>
              </a:extLst>
            </p:cNvPr>
            <p:cNvGrpSpPr/>
            <p:nvPr userDrawn="1"/>
          </p:nvGrpSpPr>
          <p:grpSpPr>
            <a:xfrm>
              <a:off x="-158646" y="-387811"/>
              <a:ext cx="1814039" cy="1788574"/>
              <a:chOff x="-158646" y="-387811"/>
              <a:chExt cx="1814039" cy="1788574"/>
            </a:xfrm>
          </p:grpSpPr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450CB94D-8DA8-FB4D-B4C6-7A4CC275C4C8}"/>
                  </a:ext>
                </a:extLst>
              </p:cNvPr>
              <p:cNvSpPr/>
              <p:nvPr userDrawn="1"/>
            </p:nvSpPr>
            <p:spPr>
              <a:xfrm rot="8135041">
                <a:off x="-158646" y="-384632"/>
                <a:ext cx="1811934" cy="1784828"/>
              </a:xfrm>
              <a:custGeom>
                <a:avLst/>
                <a:gdLst>
                  <a:gd name="connsiteX0" fmla="*/ 0 w 1811934"/>
                  <a:gd name="connsiteY0" fmla="*/ 715635 h 1784828"/>
                  <a:gd name="connsiteX1" fmla="*/ 50663 w 1811934"/>
                  <a:gd name="connsiteY1" fmla="*/ 552426 h 1784828"/>
                  <a:gd name="connsiteX2" fmla="*/ 759169 w 1811934"/>
                  <a:gd name="connsiteY2" fmla="*/ 422 h 1784828"/>
                  <a:gd name="connsiteX3" fmla="*/ 764746 w 1811934"/>
                  <a:gd name="connsiteY3" fmla="*/ 0 h 1784828"/>
                  <a:gd name="connsiteX4" fmla="*/ 1811934 w 1811934"/>
                  <a:gd name="connsiteY4" fmla="*/ 1026055 h 1784828"/>
                  <a:gd name="connsiteX5" fmla="*/ 1810031 w 1811934"/>
                  <a:gd name="connsiteY5" fmla="*/ 1051206 h 1784828"/>
                  <a:gd name="connsiteX6" fmla="*/ 1091215 w 1811934"/>
                  <a:gd name="connsiteY6" fmla="*/ 1784828 h 1784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11934" h="1784828">
                    <a:moveTo>
                      <a:pt x="0" y="715635"/>
                    </a:moveTo>
                    <a:lnTo>
                      <a:pt x="50663" y="552426"/>
                    </a:lnTo>
                    <a:cubicBezTo>
                      <a:pt x="173026" y="263127"/>
                      <a:pt x="438974" y="49347"/>
                      <a:pt x="759169" y="422"/>
                    </a:cubicBezTo>
                    <a:lnTo>
                      <a:pt x="764746" y="0"/>
                    </a:lnTo>
                    <a:lnTo>
                      <a:pt x="1811934" y="1026055"/>
                    </a:lnTo>
                    <a:lnTo>
                      <a:pt x="1810031" y="1051206"/>
                    </a:lnTo>
                    <a:lnTo>
                      <a:pt x="1091215" y="1784828"/>
                    </a:lnTo>
                    <a:close/>
                  </a:path>
                </a:pathLst>
              </a:custGeom>
              <a:solidFill>
                <a:schemeClr val="bg1">
                  <a:alpha val="7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DB19C5B3-D73E-124C-9681-4982869623E5}"/>
                  </a:ext>
                </a:extLst>
              </p:cNvPr>
              <p:cNvSpPr/>
              <p:nvPr userDrawn="1"/>
            </p:nvSpPr>
            <p:spPr>
              <a:xfrm rot="8135041">
                <a:off x="-156451" y="-387811"/>
                <a:ext cx="1811844" cy="1788574"/>
              </a:xfrm>
              <a:custGeom>
                <a:avLst/>
                <a:gdLst>
                  <a:gd name="connsiteX0" fmla="*/ 0 w 1811844"/>
                  <a:gd name="connsiteY0" fmla="*/ 715545 h 1788574"/>
                  <a:gd name="connsiteX1" fmla="*/ 50663 w 1811844"/>
                  <a:gd name="connsiteY1" fmla="*/ 552334 h 1788574"/>
                  <a:gd name="connsiteX2" fmla="*/ 759169 w 1811844"/>
                  <a:gd name="connsiteY2" fmla="*/ 330 h 1788574"/>
                  <a:gd name="connsiteX3" fmla="*/ 763532 w 1811844"/>
                  <a:gd name="connsiteY3" fmla="*/ 0 h 1788574"/>
                  <a:gd name="connsiteX4" fmla="*/ 1811844 w 1811844"/>
                  <a:gd name="connsiteY4" fmla="*/ 1027156 h 1788574"/>
                  <a:gd name="connsiteX5" fmla="*/ 1810026 w 1811844"/>
                  <a:gd name="connsiteY5" fmla="*/ 1051187 h 1788574"/>
                  <a:gd name="connsiteX6" fmla="*/ 1807686 w 1811844"/>
                  <a:gd name="connsiteY6" fmla="*/ 1061342 h 1788574"/>
                  <a:gd name="connsiteX7" fmla="*/ 1095130 w 1811844"/>
                  <a:gd name="connsiteY7" fmla="*/ 1788574 h 1788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11844" h="1788574">
                    <a:moveTo>
                      <a:pt x="0" y="715545"/>
                    </a:moveTo>
                    <a:lnTo>
                      <a:pt x="50663" y="552334"/>
                    </a:lnTo>
                    <a:cubicBezTo>
                      <a:pt x="173027" y="263035"/>
                      <a:pt x="438974" y="49255"/>
                      <a:pt x="759169" y="330"/>
                    </a:cubicBezTo>
                    <a:lnTo>
                      <a:pt x="763532" y="0"/>
                    </a:lnTo>
                    <a:lnTo>
                      <a:pt x="1811844" y="1027156"/>
                    </a:lnTo>
                    <a:lnTo>
                      <a:pt x="1810026" y="1051187"/>
                    </a:lnTo>
                    <a:lnTo>
                      <a:pt x="1807686" y="1061342"/>
                    </a:lnTo>
                    <a:lnTo>
                      <a:pt x="1095130" y="1788574"/>
                    </a:lnTo>
                    <a:close/>
                  </a:path>
                </a:pathLst>
              </a:custGeom>
              <a:solidFill>
                <a:srgbClr val="FDBE02">
                  <a:alpha val="7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8E25C9E-E153-C646-8BF6-707CAE9C384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0147"/>
            <a:stretch/>
          </p:blipFill>
          <p:spPr>
            <a:xfrm>
              <a:off x="6846" y="-70864"/>
              <a:ext cx="1567599" cy="1044195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6A025D6C-434D-EA46-9026-2624A1C97BCC}"/>
              </a:ext>
            </a:extLst>
          </p:cNvPr>
          <p:cNvSpPr/>
          <p:nvPr/>
        </p:nvSpPr>
        <p:spPr bwMode="auto">
          <a:xfrm>
            <a:off x="0" y="1277933"/>
            <a:ext cx="9144000" cy="329486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 Bold" pitchFamily="1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70B734-26DB-4546-ADB4-089E889E2F07}"/>
              </a:ext>
            </a:extLst>
          </p:cNvPr>
          <p:cNvCxnSpPr>
            <a:cxnSpLocks/>
          </p:cNvCxnSpPr>
          <p:nvPr/>
        </p:nvCxnSpPr>
        <p:spPr>
          <a:xfrm>
            <a:off x="0" y="1277933"/>
            <a:ext cx="9144000" cy="10731"/>
          </a:xfrm>
          <a:prstGeom prst="line">
            <a:avLst/>
          </a:prstGeom>
          <a:ln w="412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AB42E58E-CA4A-6641-B2A0-6F226F6B212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2549" y="1607419"/>
            <a:ext cx="6413557" cy="523957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383562F-FED0-3741-945F-54393AFD3C2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579166" y="1990440"/>
            <a:ext cx="2143314" cy="21433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BE10DD9-D00F-8A4A-8845-65299C6975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636" y="4516775"/>
            <a:ext cx="2196375" cy="1580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582862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2"/>
          <p:cNvSpPr txBox="1">
            <a:spLocks noChangeArrowheads="1"/>
          </p:cNvSpPr>
          <p:nvPr/>
        </p:nvSpPr>
        <p:spPr>
          <a:xfrm>
            <a:off x="0" y="165097"/>
            <a:ext cx="9232900" cy="908050"/>
          </a:xfrm>
          <a:prstGeom prst="rect">
            <a:avLst/>
          </a:prstGeom>
        </p:spPr>
        <p:txBody>
          <a:bodyPr anchor="ctr"/>
          <a:lstStyle>
            <a:lvl1pPr algn="l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halkboard Bold" pitchFamily="1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halkboard Bold" pitchFamily="1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halkboard Bold" pitchFamily="1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halkboard Bold" pitchFamily="1" charset="0"/>
                <a:ea typeface="ＭＳ Ｐゴシック" charset="-128"/>
                <a:cs typeface="ＭＳ Ｐゴシック" charset="-128"/>
              </a:defRPr>
            </a:lvl5pPr>
            <a:lvl6pPr marL="457200" algn="l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halkboard Bold" pitchFamily="1" charset="0"/>
              </a:defRPr>
            </a:lvl6pPr>
            <a:lvl7pPr marL="914400" algn="l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halkboard Bold" pitchFamily="1" charset="0"/>
              </a:defRPr>
            </a:lvl7pPr>
            <a:lvl8pPr marL="1371600" algn="l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halkboard Bold" pitchFamily="1" charset="0"/>
              </a:defRPr>
            </a:lvl8pPr>
            <a:lvl9pPr marL="1828800" algn="l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halkboard Bold" pitchFamily="1" charset="0"/>
              </a:defRPr>
            </a:lvl9pPr>
          </a:lstStyle>
          <a:p>
            <a:pPr algn="ctr"/>
            <a:r>
              <a:rPr lang="en-US" sz="3400" dirty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Arial Rounded MT Bold"/>
                <a:cs typeface="Arial Rounded MT Bold"/>
              </a:rPr>
              <a:t>CH </a:t>
            </a:r>
            <a:r>
              <a:rPr lang="en-US" sz="3400" dirty="0">
                <a:solidFill>
                  <a:srgbClr val="363398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Arial Rounded MT Bold"/>
                <a:cs typeface="Arial Rounded MT Bold"/>
              </a:rPr>
              <a:t>Shock </a:t>
            </a:r>
            <a:r>
              <a:rPr lang="en-US" sz="3400" dirty="0" err="1">
                <a:solidFill>
                  <a:srgbClr val="363398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Arial Rounded MT Bold"/>
                <a:cs typeface="Arial Rounded MT Bold"/>
              </a:rPr>
              <a:t>Hugoniot</a:t>
            </a:r>
            <a:r>
              <a:rPr lang="en-US" sz="3400" dirty="0">
                <a:solidFill>
                  <a:srgbClr val="363398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Arial Rounded MT Bold"/>
                <a:cs typeface="Arial Rounded MT Bold"/>
              </a:rPr>
              <a:t> Curves: </a:t>
            </a:r>
          </a:p>
          <a:p>
            <a:pPr algn="ctr"/>
            <a:r>
              <a:rPr lang="en-US" sz="3400" dirty="0">
                <a:solidFill>
                  <a:srgbClr val="363398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Arial Rounded MT Bold"/>
                <a:cs typeface="Arial Rounded MT Bold"/>
              </a:rPr>
              <a:t>Comparison of Theory and Experiments</a:t>
            </a:r>
            <a:endParaRPr lang="en-US" sz="3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54609" y="1565355"/>
            <a:ext cx="7123681" cy="515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030205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1162050"/>
            <a:ext cx="9144000" cy="393700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 Bold" pitchFamily="1" charset="0"/>
            </a:endParaRP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55750"/>
            <a:ext cx="9144000" cy="3429000"/>
          </a:xfrm>
        </p:spPr>
        <p:txBody>
          <a:bodyPr/>
          <a:lstStyle/>
          <a:p>
            <a:pPr algn="ctr" eaLnBrk="1" hangingPunct="1">
              <a:lnSpc>
                <a:spcPts val="8800"/>
              </a:lnSpc>
            </a:pPr>
            <a:r>
              <a:rPr lang="en-US" sz="6600" i="1" dirty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Arial Rounded MT Bold"/>
                <a:cs typeface="Arial Rounded MT Bold"/>
              </a:rPr>
              <a:t>Linear Mixing</a:t>
            </a:r>
            <a:br>
              <a:rPr lang="en-US" sz="6600" i="1" dirty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6600" i="1" dirty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Arial Rounded MT Bold"/>
                <a:cs typeface="Arial Rounded MT Bold"/>
              </a:rPr>
              <a:t>and</a:t>
            </a:r>
            <a:br>
              <a:rPr lang="en-US" sz="6600" i="1" dirty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6600" i="1" dirty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Arial Rounded MT Bold"/>
                <a:cs typeface="Arial Rounded MT Bold"/>
              </a:rPr>
              <a:t>FPEOS database</a:t>
            </a:r>
            <a:endParaRPr lang="en-US" sz="6600" dirty="0"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2707917077"/>
      </p:ext>
    </p:extLst>
  </p:cSld>
  <p:clrMapOvr>
    <a:masterClrMapping/>
  </p:clrMapOvr>
  <p:transition>
    <p:sndAc>
      <p:endSnd/>
    </p:sndAc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D5FE9131-B12E-E744-A902-DA846C59598D}"/>
              </a:ext>
            </a:extLst>
          </p:cNvPr>
          <p:cNvGrpSpPr/>
          <p:nvPr/>
        </p:nvGrpSpPr>
        <p:grpSpPr>
          <a:xfrm>
            <a:off x="209550" y="503434"/>
            <a:ext cx="8686800" cy="754714"/>
            <a:chOff x="209550" y="503434"/>
            <a:chExt cx="8686800" cy="75471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829043B-84D1-1C4D-BE31-43D8FD3C9F15}"/>
                </a:ext>
              </a:extLst>
            </p:cNvPr>
            <p:cNvGrpSpPr/>
            <p:nvPr/>
          </p:nvGrpSpPr>
          <p:grpSpPr>
            <a:xfrm>
              <a:off x="209550" y="1163216"/>
              <a:ext cx="8686800" cy="94932"/>
              <a:chOff x="209550" y="618686"/>
              <a:chExt cx="8686800" cy="94932"/>
            </a:xfrm>
          </p:grpSpPr>
          <p:sp>
            <p:nvSpPr>
              <p:cNvPr id="14" name="Rectangle 23">
                <a:extLst>
                  <a:ext uri="{FF2B5EF4-FFF2-40B4-BE49-F238E27FC236}">
                    <a16:creationId xmlns:a16="http://schemas.microsoft.com/office/drawing/2014/main" id="{B5DCCDAB-9072-A446-8613-40B4B17DE87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09550" y="618686"/>
                <a:ext cx="8686800" cy="45720"/>
              </a:xfrm>
              <a:prstGeom prst="rect">
                <a:avLst/>
              </a:prstGeom>
              <a:solidFill>
                <a:srgbClr val="00007D">
                  <a:alpha val="78000"/>
                </a:srgbClr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Chalkboard Bold" pitchFamily="1" charset="0"/>
                </a:endParaRPr>
              </a:p>
            </p:txBody>
          </p:sp>
          <p:sp>
            <p:nvSpPr>
              <p:cNvPr id="15" name="Rectangle 23">
                <a:extLst>
                  <a:ext uri="{FF2B5EF4-FFF2-40B4-BE49-F238E27FC236}">
                    <a16:creationId xmlns:a16="http://schemas.microsoft.com/office/drawing/2014/main" id="{0FFDA4B8-3A23-DA4D-BA75-8C46D3D3554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09550" y="686186"/>
                <a:ext cx="8686800" cy="27432"/>
              </a:xfrm>
              <a:prstGeom prst="rect">
                <a:avLst/>
              </a:prstGeom>
              <a:solidFill>
                <a:srgbClr val="00007D">
                  <a:alpha val="78000"/>
                </a:srgbClr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>
                  <a:latin typeface="Chalkboard Bold" pitchFamily="1" charset="0"/>
                </a:endParaRPr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C5D69A7-FAE6-BE42-A5E4-05E03D132F88}"/>
                </a:ext>
              </a:extLst>
            </p:cNvPr>
            <p:cNvSpPr/>
            <p:nvPr/>
          </p:nvSpPr>
          <p:spPr bwMode="auto">
            <a:xfrm>
              <a:off x="209550" y="503434"/>
              <a:ext cx="8686800" cy="257088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 Bold" pitchFamily="1" charset="0"/>
              </a:endParaRPr>
            </a:p>
          </p:txBody>
        </p:sp>
      </p:grpSp>
      <p:sp>
        <p:nvSpPr>
          <p:cNvPr id="836610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0" y="167427"/>
            <a:ext cx="9144000" cy="908050"/>
          </a:xfrm>
        </p:spPr>
        <p:txBody>
          <a:bodyPr/>
          <a:lstStyle/>
          <a:p>
            <a:pPr algn="ctr"/>
            <a:r>
              <a:rPr lang="en-US" sz="4000" dirty="0" err="1">
                <a:solidFill>
                  <a:srgbClr val="38389A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Hugoniot</a:t>
            </a:r>
            <a:r>
              <a:rPr lang="en-US" sz="4000" dirty="0">
                <a:solidFill>
                  <a:srgbClr val="38389A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Curves of </a:t>
            </a:r>
            <a:r>
              <a:rPr lang="en-US" sz="4000" dirty="0">
                <a:solidFill>
                  <a:srgbClr val="C0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BN</a:t>
            </a:r>
            <a:r>
              <a:rPr lang="en-US" sz="4000" dirty="0">
                <a:solidFill>
                  <a:srgbClr val="38389A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4000" dirty="0">
                <a:solidFill>
                  <a:srgbClr val="C0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4000" baseline="-25000" dirty="0">
                <a:solidFill>
                  <a:srgbClr val="C0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4000" dirty="0">
                <a:solidFill>
                  <a:srgbClr val="C0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br>
              <a:rPr lang="en-US" baseline="-25000" dirty="0">
                <a:solidFill>
                  <a:srgbClr val="38389A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dirty="0">
                <a:solidFill>
                  <a:srgbClr val="38389A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Fully interacting EOS and Linear Mixing agree quite well.</a:t>
            </a:r>
            <a:endParaRPr lang="en-US" sz="2800" baseline="-25000" dirty="0">
              <a:solidFill>
                <a:srgbClr val="38389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C265632-6E04-8747-B752-B96FFE086C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390979" y="2330072"/>
            <a:ext cx="4210591" cy="35677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A8C333F-83CD-5641-92F6-E5F9AB0F2A6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6252" y="2330072"/>
            <a:ext cx="4210592" cy="356775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C9A6E7E-629A-924D-8D03-DD1B10DB4297}"/>
              </a:ext>
            </a:extLst>
          </p:cNvPr>
          <p:cNvSpPr txBox="1"/>
          <p:nvPr/>
        </p:nvSpPr>
        <p:spPr>
          <a:xfrm>
            <a:off x="1045611" y="1658028"/>
            <a:ext cx="2447932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38389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38389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Boron nitride</a:t>
            </a:r>
          </a:p>
          <a:p>
            <a:pPr algn="ctr"/>
            <a:r>
              <a:rPr lang="en-US" b="1" dirty="0">
                <a:solidFill>
                  <a:srgbClr val="38389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Zhang et al. PRB 2019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A367FCC-9D43-B742-9134-4700E2C6CC9C}"/>
              </a:ext>
            </a:extLst>
          </p:cNvPr>
          <p:cNvSpPr txBox="1"/>
          <p:nvPr/>
        </p:nvSpPr>
        <p:spPr>
          <a:xfrm>
            <a:off x="5408943" y="1658027"/>
            <a:ext cx="2447932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38389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38389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Boron carbide</a:t>
            </a:r>
          </a:p>
          <a:p>
            <a:pPr algn="ctr"/>
            <a:r>
              <a:rPr lang="en-US" b="1" dirty="0">
                <a:solidFill>
                  <a:srgbClr val="38389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Zhang et al. PRE 2020</a:t>
            </a:r>
          </a:p>
        </p:txBody>
      </p:sp>
    </p:spTree>
    <p:extLst>
      <p:ext uri="{BB962C8B-B14F-4D97-AF65-F5344CB8AC3E}">
        <p14:creationId xmlns:p14="http://schemas.microsoft.com/office/powerpoint/2010/main" val="1258183250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610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0" y="167427"/>
            <a:ext cx="9144000" cy="908050"/>
          </a:xfrm>
        </p:spPr>
        <p:txBody>
          <a:bodyPr/>
          <a:lstStyle/>
          <a:p>
            <a:pPr algn="ctr"/>
            <a:r>
              <a:rPr lang="en-US" sz="4000" dirty="0" err="1">
                <a:solidFill>
                  <a:srgbClr val="38389A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Hugoniot</a:t>
            </a:r>
            <a:r>
              <a:rPr lang="en-US" sz="4000" dirty="0">
                <a:solidFill>
                  <a:srgbClr val="38389A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Curves of </a:t>
            </a:r>
            <a:r>
              <a:rPr lang="en-US" sz="4000" dirty="0">
                <a:solidFill>
                  <a:srgbClr val="C0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BN</a:t>
            </a:r>
            <a:r>
              <a:rPr lang="en-US" sz="4000" dirty="0">
                <a:solidFill>
                  <a:srgbClr val="38389A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4000" dirty="0">
                <a:solidFill>
                  <a:srgbClr val="C0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4000" baseline="-25000" dirty="0">
                <a:solidFill>
                  <a:srgbClr val="C0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4000" dirty="0">
                <a:solidFill>
                  <a:srgbClr val="C0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br>
              <a:rPr lang="en-US" baseline="-25000" dirty="0">
                <a:solidFill>
                  <a:srgbClr val="38389A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dirty="0">
                <a:solidFill>
                  <a:srgbClr val="38389A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Fully interacting EOS and Linear Mixing agree quite well.</a:t>
            </a:r>
            <a:endParaRPr lang="en-US" sz="2800" baseline="-25000" dirty="0">
              <a:solidFill>
                <a:srgbClr val="38389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C265632-6E04-8747-B752-B96FFE086C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390979" y="2464826"/>
            <a:ext cx="4210592" cy="35677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A8C333F-83CD-5641-92F6-E5F9AB0F2A6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6252" y="2464826"/>
            <a:ext cx="4210592" cy="356775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C9A6E7E-629A-924D-8D03-DD1B10DB4297}"/>
              </a:ext>
            </a:extLst>
          </p:cNvPr>
          <p:cNvSpPr txBox="1"/>
          <p:nvPr/>
        </p:nvSpPr>
        <p:spPr>
          <a:xfrm>
            <a:off x="1045611" y="1792782"/>
            <a:ext cx="2447932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38389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38389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Boron nitride</a:t>
            </a:r>
          </a:p>
          <a:p>
            <a:pPr algn="ctr"/>
            <a:r>
              <a:rPr lang="en-US" b="1" dirty="0">
                <a:solidFill>
                  <a:srgbClr val="38389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Zhang et al. PRB 2019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A367FCC-9D43-B742-9134-4700E2C6CC9C}"/>
              </a:ext>
            </a:extLst>
          </p:cNvPr>
          <p:cNvSpPr txBox="1"/>
          <p:nvPr/>
        </p:nvSpPr>
        <p:spPr>
          <a:xfrm>
            <a:off x="5408943" y="1792781"/>
            <a:ext cx="2447932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38389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38389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Boron carbide</a:t>
            </a:r>
          </a:p>
          <a:p>
            <a:pPr algn="ctr"/>
            <a:r>
              <a:rPr lang="en-US" b="1" dirty="0">
                <a:solidFill>
                  <a:srgbClr val="38389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Zhang et al. PRE 2020</a:t>
            </a:r>
          </a:p>
        </p:txBody>
      </p:sp>
    </p:spTree>
    <p:extLst>
      <p:ext uri="{BB962C8B-B14F-4D97-AF65-F5344CB8AC3E}">
        <p14:creationId xmlns:p14="http://schemas.microsoft.com/office/powerpoint/2010/main" val="2753484076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610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0" y="417662"/>
            <a:ext cx="9144000" cy="908050"/>
          </a:xfrm>
        </p:spPr>
        <p:txBody>
          <a:bodyPr anchor="ctr"/>
          <a:lstStyle/>
          <a:p>
            <a:pPr algn="ctr"/>
            <a:r>
              <a:rPr lang="en-US" sz="4800" dirty="0">
                <a:solidFill>
                  <a:srgbClr val="38389A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Linear Mixing at Constant P and T</a:t>
            </a:r>
            <a:br>
              <a:rPr lang="en-US" sz="4800" dirty="0">
                <a:solidFill>
                  <a:srgbClr val="38389A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38389A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(Also called additive volume rule)</a:t>
            </a:r>
            <a:br>
              <a:rPr lang="en-US" sz="4400" baseline="-25000" dirty="0">
                <a:solidFill>
                  <a:srgbClr val="38389A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4400" baseline="-25000" dirty="0">
              <a:solidFill>
                <a:srgbClr val="38389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A698CC4A-71DD-3748-8371-D6E0CFADA2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950" y="3073502"/>
            <a:ext cx="7366000" cy="2921000"/>
          </a:xfrm>
          <a:prstGeom prst="rect">
            <a:avLst/>
          </a:prstGeom>
        </p:spPr>
      </p:pic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B69322CE-6157-E34E-890F-19432EA2BA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3245" y="5771357"/>
            <a:ext cx="4762500" cy="8509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3196C49-273B-E244-9F77-7CFAF0F0390B}"/>
              </a:ext>
            </a:extLst>
          </p:cNvPr>
          <p:cNvSpPr/>
          <p:nvPr/>
        </p:nvSpPr>
        <p:spPr bwMode="auto">
          <a:xfrm>
            <a:off x="5301698" y="1632905"/>
            <a:ext cx="2027582" cy="142116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 Bold" pitchFamily="1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011CF65-4D27-6540-9979-D3ADB16202C7}"/>
              </a:ext>
            </a:extLst>
          </p:cNvPr>
          <p:cNvSpPr/>
          <p:nvPr/>
        </p:nvSpPr>
        <p:spPr bwMode="auto">
          <a:xfrm>
            <a:off x="7329280" y="1632905"/>
            <a:ext cx="1372016" cy="142116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 Bold" pitchFamily="1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1EBFA5F-1A58-EB4A-A7A0-A59DEEEB980B}"/>
              </a:ext>
            </a:extLst>
          </p:cNvPr>
          <p:cNvSpPr/>
          <p:nvPr/>
        </p:nvSpPr>
        <p:spPr bwMode="auto">
          <a:xfrm>
            <a:off x="530083" y="1632905"/>
            <a:ext cx="3399599" cy="142116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 Bold" pitchFamily="1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85D9C5E-F03E-EB4F-AC71-68AE1FE25064}"/>
                  </a:ext>
                </a:extLst>
              </p:cNvPr>
              <p:cNvSpPr txBox="1"/>
              <p:nvPr/>
            </p:nvSpPr>
            <p:spPr>
              <a:xfrm>
                <a:off x="4080928" y="1835657"/>
                <a:ext cx="1069524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</m:oMath>
                  </m:oMathPara>
                </a14:m>
                <a:endParaRPr lang="en-US" sz="60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85D9C5E-F03E-EB4F-AC71-68AE1FE250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0928" y="1835657"/>
                <a:ext cx="1069524" cy="101566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0C3B7BCB-DDB8-4245-B7BF-BEF9D6CDD642}"/>
              </a:ext>
            </a:extLst>
          </p:cNvPr>
          <p:cNvSpPr txBox="1"/>
          <p:nvPr/>
        </p:nvSpPr>
        <p:spPr>
          <a:xfrm>
            <a:off x="700598" y="2020884"/>
            <a:ext cx="29803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Compound MgO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3ABB31A-DAD7-C246-9D12-0C2D75249F08}"/>
              </a:ext>
            </a:extLst>
          </p:cNvPr>
          <p:cNvSpPr txBox="1"/>
          <p:nvPr/>
        </p:nvSpPr>
        <p:spPr>
          <a:xfrm>
            <a:off x="6114892" y="2020884"/>
            <a:ext cx="21307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Mg            O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3954EAC-3450-7E45-8A5D-4DA1DE840E3E}"/>
              </a:ext>
            </a:extLst>
          </p:cNvPr>
          <p:cNvSpPr/>
          <p:nvPr/>
        </p:nvSpPr>
        <p:spPr bwMode="auto">
          <a:xfrm>
            <a:off x="6138456" y="2605659"/>
            <a:ext cx="160780" cy="166417"/>
          </a:xfrm>
          <a:prstGeom prst="ellipse">
            <a:avLst/>
          </a:prstGeom>
          <a:solidFill>
            <a:srgbClr val="D7E8FD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 Bold" pitchFamily="1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C13BA03-45A9-D84B-B5E1-A7075CD4AD0C}"/>
              </a:ext>
            </a:extLst>
          </p:cNvPr>
          <p:cNvSpPr/>
          <p:nvPr/>
        </p:nvSpPr>
        <p:spPr bwMode="auto">
          <a:xfrm>
            <a:off x="6290856" y="2758059"/>
            <a:ext cx="160780" cy="166417"/>
          </a:xfrm>
          <a:prstGeom prst="ellipse">
            <a:avLst/>
          </a:prstGeom>
          <a:solidFill>
            <a:srgbClr val="D7E8FD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 Bold" pitchFamily="1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65EC1AE-D69A-AF4E-A063-7EE3D70C63EA}"/>
              </a:ext>
            </a:extLst>
          </p:cNvPr>
          <p:cNvSpPr/>
          <p:nvPr/>
        </p:nvSpPr>
        <p:spPr bwMode="auto">
          <a:xfrm>
            <a:off x="6618385" y="2706552"/>
            <a:ext cx="160780" cy="166417"/>
          </a:xfrm>
          <a:prstGeom prst="ellipse">
            <a:avLst/>
          </a:prstGeom>
          <a:solidFill>
            <a:srgbClr val="D7E8FD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 Bold" pitchFamily="1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7EA799D-29FC-0141-B5D8-BE78D04FDF7C}"/>
              </a:ext>
            </a:extLst>
          </p:cNvPr>
          <p:cNvSpPr/>
          <p:nvPr/>
        </p:nvSpPr>
        <p:spPr bwMode="auto">
          <a:xfrm>
            <a:off x="5618854" y="2758059"/>
            <a:ext cx="160780" cy="166417"/>
          </a:xfrm>
          <a:prstGeom prst="ellipse">
            <a:avLst/>
          </a:prstGeom>
          <a:solidFill>
            <a:srgbClr val="D7E8FD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 Bold" pitchFamily="1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DBCB649-32AB-8A4E-A973-43E4631F4C06}"/>
              </a:ext>
            </a:extLst>
          </p:cNvPr>
          <p:cNvSpPr/>
          <p:nvPr/>
        </p:nvSpPr>
        <p:spPr bwMode="auto">
          <a:xfrm>
            <a:off x="5458074" y="2047095"/>
            <a:ext cx="160780" cy="166417"/>
          </a:xfrm>
          <a:prstGeom prst="ellipse">
            <a:avLst/>
          </a:prstGeom>
          <a:solidFill>
            <a:srgbClr val="D7E8FD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 Bold" pitchFamily="1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C2284D5-8DCE-8D44-B9E5-5F9855201102}"/>
              </a:ext>
            </a:extLst>
          </p:cNvPr>
          <p:cNvSpPr/>
          <p:nvPr/>
        </p:nvSpPr>
        <p:spPr bwMode="auto">
          <a:xfrm>
            <a:off x="5779634" y="1986844"/>
            <a:ext cx="160780" cy="166417"/>
          </a:xfrm>
          <a:prstGeom prst="ellipse">
            <a:avLst/>
          </a:prstGeom>
          <a:solidFill>
            <a:srgbClr val="D7E8FD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 Bold" pitchFamily="1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EBCF494-367F-464B-8BE5-ED01F5717CB9}"/>
              </a:ext>
            </a:extLst>
          </p:cNvPr>
          <p:cNvSpPr/>
          <p:nvPr/>
        </p:nvSpPr>
        <p:spPr bwMode="auto">
          <a:xfrm>
            <a:off x="5637485" y="2336229"/>
            <a:ext cx="160780" cy="166417"/>
          </a:xfrm>
          <a:prstGeom prst="ellipse">
            <a:avLst/>
          </a:prstGeom>
          <a:solidFill>
            <a:srgbClr val="D7E8FD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 Bold" pitchFamily="1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FA56A32-F412-9343-BE5E-173C0FACBD2E}"/>
              </a:ext>
            </a:extLst>
          </p:cNvPr>
          <p:cNvSpPr/>
          <p:nvPr/>
        </p:nvSpPr>
        <p:spPr bwMode="auto">
          <a:xfrm>
            <a:off x="6428072" y="1752448"/>
            <a:ext cx="160780" cy="166417"/>
          </a:xfrm>
          <a:prstGeom prst="ellipse">
            <a:avLst/>
          </a:prstGeom>
          <a:solidFill>
            <a:srgbClr val="D7E8FD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 Bold" pitchFamily="1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0E9818E-B6F9-6042-96D8-39BD2A4B55D9}"/>
              </a:ext>
            </a:extLst>
          </p:cNvPr>
          <p:cNvSpPr/>
          <p:nvPr/>
        </p:nvSpPr>
        <p:spPr bwMode="auto">
          <a:xfrm>
            <a:off x="6813053" y="1803457"/>
            <a:ext cx="160780" cy="166417"/>
          </a:xfrm>
          <a:prstGeom prst="ellipse">
            <a:avLst/>
          </a:prstGeom>
          <a:solidFill>
            <a:srgbClr val="D7E8FD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 Bold" pitchFamily="1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C38C5CF-5209-234A-93FB-CADA2DA0C29E}"/>
              </a:ext>
            </a:extLst>
          </p:cNvPr>
          <p:cNvSpPr/>
          <p:nvPr/>
        </p:nvSpPr>
        <p:spPr bwMode="auto">
          <a:xfrm>
            <a:off x="6927330" y="2108847"/>
            <a:ext cx="160780" cy="166417"/>
          </a:xfrm>
          <a:prstGeom prst="ellipse">
            <a:avLst/>
          </a:prstGeom>
          <a:solidFill>
            <a:srgbClr val="D7E8FD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 Bold" pitchFamily="1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16F033F-5F30-0D4E-88C6-AEB1066ECE0A}"/>
              </a:ext>
            </a:extLst>
          </p:cNvPr>
          <p:cNvSpPr/>
          <p:nvPr/>
        </p:nvSpPr>
        <p:spPr bwMode="auto">
          <a:xfrm>
            <a:off x="6927330" y="2422817"/>
            <a:ext cx="160780" cy="166417"/>
          </a:xfrm>
          <a:prstGeom prst="ellipse">
            <a:avLst/>
          </a:prstGeom>
          <a:solidFill>
            <a:srgbClr val="D7E8FD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 Bold" pitchFamily="1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572F4C6-2D3E-A146-9E9F-158246241C3D}"/>
              </a:ext>
            </a:extLst>
          </p:cNvPr>
          <p:cNvSpPr/>
          <p:nvPr/>
        </p:nvSpPr>
        <p:spPr bwMode="auto">
          <a:xfrm>
            <a:off x="6990777" y="2682584"/>
            <a:ext cx="160780" cy="166417"/>
          </a:xfrm>
          <a:prstGeom prst="ellipse">
            <a:avLst/>
          </a:prstGeom>
          <a:solidFill>
            <a:srgbClr val="D7E8FD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 Bold" pitchFamily="1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BD383D6-020E-394A-A02E-8D97176E4897}"/>
              </a:ext>
            </a:extLst>
          </p:cNvPr>
          <p:cNvSpPr/>
          <p:nvPr/>
        </p:nvSpPr>
        <p:spPr bwMode="auto">
          <a:xfrm>
            <a:off x="6040371" y="1880678"/>
            <a:ext cx="160780" cy="166417"/>
          </a:xfrm>
          <a:prstGeom prst="ellipse">
            <a:avLst/>
          </a:prstGeom>
          <a:solidFill>
            <a:srgbClr val="D7E8FD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halkboard Bold" pitchFamily="1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E0177A9-A643-0B4F-BB87-9AB66C3B087E}"/>
              </a:ext>
            </a:extLst>
          </p:cNvPr>
          <p:cNvSpPr/>
          <p:nvPr/>
        </p:nvSpPr>
        <p:spPr bwMode="auto">
          <a:xfrm>
            <a:off x="5589082" y="1757909"/>
            <a:ext cx="160780" cy="166417"/>
          </a:xfrm>
          <a:prstGeom prst="ellipse">
            <a:avLst/>
          </a:prstGeom>
          <a:solidFill>
            <a:srgbClr val="D7E8FD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 Bold" pitchFamily="1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FBA00E88-A06C-B04E-918B-AA860FA326D3}"/>
              </a:ext>
            </a:extLst>
          </p:cNvPr>
          <p:cNvSpPr/>
          <p:nvPr/>
        </p:nvSpPr>
        <p:spPr bwMode="auto">
          <a:xfrm>
            <a:off x="3590539" y="2706551"/>
            <a:ext cx="160780" cy="166417"/>
          </a:xfrm>
          <a:prstGeom prst="ellipse">
            <a:avLst/>
          </a:prstGeom>
          <a:solidFill>
            <a:srgbClr val="D7E8FD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 Bold" pitchFamily="1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F1BE8BDA-4FF4-8B42-81C8-EE03F87C238B}"/>
              </a:ext>
            </a:extLst>
          </p:cNvPr>
          <p:cNvSpPr/>
          <p:nvPr/>
        </p:nvSpPr>
        <p:spPr bwMode="auto">
          <a:xfrm>
            <a:off x="2399715" y="2721551"/>
            <a:ext cx="160780" cy="166417"/>
          </a:xfrm>
          <a:prstGeom prst="ellipse">
            <a:avLst/>
          </a:prstGeom>
          <a:solidFill>
            <a:srgbClr val="D7E8FD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 Bold" pitchFamily="1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0336C6E-DAFD-9D4C-899B-C17BBA6591F6}"/>
              </a:ext>
            </a:extLst>
          </p:cNvPr>
          <p:cNvSpPr/>
          <p:nvPr/>
        </p:nvSpPr>
        <p:spPr bwMode="auto">
          <a:xfrm>
            <a:off x="3652761" y="2332584"/>
            <a:ext cx="160780" cy="166417"/>
          </a:xfrm>
          <a:prstGeom prst="ellipse">
            <a:avLst/>
          </a:prstGeom>
          <a:solidFill>
            <a:srgbClr val="D7E8FD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 Bold" pitchFamily="1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0E5627F5-D0C2-634B-B9F6-0EE24FB723A1}"/>
              </a:ext>
            </a:extLst>
          </p:cNvPr>
          <p:cNvSpPr/>
          <p:nvPr/>
        </p:nvSpPr>
        <p:spPr bwMode="auto">
          <a:xfrm>
            <a:off x="2813607" y="2570197"/>
            <a:ext cx="160780" cy="166417"/>
          </a:xfrm>
          <a:prstGeom prst="ellipse">
            <a:avLst/>
          </a:prstGeom>
          <a:solidFill>
            <a:srgbClr val="D7E8FD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 Bold" pitchFamily="1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4CA36FA7-9D00-6042-816F-9F9852131F4F}"/>
              </a:ext>
            </a:extLst>
          </p:cNvPr>
          <p:cNvSpPr/>
          <p:nvPr/>
        </p:nvSpPr>
        <p:spPr bwMode="auto">
          <a:xfrm>
            <a:off x="1816894" y="2672718"/>
            <a:ext cx="160780" cy="166417"/>
          </a:xfrm>
          <a:prstGeom prst="ellipse">
            <a:avLst/>
          </a:prstGeom>
          <a:solidFill>
            <a:srgbClr val="D7E8FD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 Bold" pitchFamily="1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DDBB0DD9-0883-7E49-ABEB-EE9273FC9779}"/>
              </a:ext>
            </a:extLst>
          </p:cNvPr>
          <p:cNvSpPr/>
          <p:nvPr/>
        </p:nvSpPr>
        <p:spPr bwMode="auto">
          <a:xfrm>
            <a:off x="1288724" y="1820427"/>
            <a:ext cx="160780" cy="166417"/>
          </a:xfrm>
          <a:prstGeom prst="ellipse">
            <a:avLst/>
          </a:prstGeom>
          <a:solidFill>
            <a:srgbClr val="D7E8FD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 Bold" pitchFamily="1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7CE228A-F5E8-364B-AB89-B77BE0546690}"/>
              </a:ext>
            </a:extLst>
          </p:cNvPr>
          <p:cNvSpPr/>
          <p:nvPr/>
        </p:nvSpPr>
        <p:spPr bwMode="auto">
          <a:xfrm>
            <a:off x="850302" y="2623054"/>
            <a:ext cx="160780" cy="166417"/>
          </a:xfrm>
          <a:prstGeom prst="ellipse">
            <a:avLst/>
          </a:prstGeom>
          <a:solidFill>
            <a:srgbClr val="D7E8FD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 Bold" pitchFamily="1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24CFED3-69C0-6148-A4EC-929AFEE9A976}"/>
              </a:ext>
            </a:extLst>
          </p:cNvPr>
          <p:cNvSpPr/>
          <p:nvPr/>
        </p:nvSpPr>
        <p:spPr bwMode="auto">
          <a:xfrm>
            <a:off x="1800337" y="1996762"/>
            <a:ext cx="160780" cy="166417"/>
          </a:xfrm>
          <a:prstGeom prst="ellipse">
            <a:avLst/>
          </a:prstGeom>
          <a:solidFill>
            <a:srgbClr val="D7E8FD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 Bold" pitchFamily="1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8062A79C-BCCA-EB4F-B958-83CE899FCCEC}"/>
              </a:ext>
            </a:extLst>
          </p:cNvPr>
          <p:cNvSpPr/>
          <p:nvPr/>
        </p:nvSpPr>
        <p:spPr bwMode="auto">
          <a:xfrm>
            <a:off x="3333012" y="1728698"/>
            <a:ext cx="160780" cy="166417"/>
          </a:xfrm>
          <a:prstGeom prst="ellipse">
            <a:avLst/>
          </a:prstGeom>
          <a:solidFill>
            <a:srgbClr val="D7E8FD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 Bold" pitchFamily="1" charset="0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E4CB287E-9C73-314C-86AA-939150621E93}"/>
              </a:ext>
            </a:extLst>
          </p:cNvPr>
          <p:cNvSpPr/>
          <p:nvPr/>
        </p:nvSpPr>
        <p:spPr bwMode="auto">
          <a:xfrm>
            <a:off x="2640720" y="1787407"/>
            <a:ext cx="160780" cy="166417"/>
          </a:xfrm>
          <a:prstGeom prst="ellipse">
            <a:avLst/>
          </a:prstGeom>
          <a:solidFill>
            <a:srgbClr val="D7E8FD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 Bold" pitchFamily="1" charset="0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4B04740-F768-FE4C-AE84-7920DA6829DB}"/>
              </a:ext>
            </a:extLst>
          </p:cNvPr>
          <p:cNvSpPr/>
          <p:nvPr/>
        </p:nvSpPr>
        <p:spPr bwMode="auto">
          <a:xfrm>
            <a:off x="1366529" y="2473967"/>
            <a:ext cx="160780" cy="166417"/>
          </a:xfrm>
          <a:prstGeom prst="ellipse">
            <a:avLst/>
          </a:prstGeom>
          <a:solidFill>
            <a:srgbClr val="D7E8FD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 Bold" pitchFamily="1" charset="0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36236A96-31AE-A541-920F-F095EC2C4A1E}"/>
              </a:ext>
            </a:extLst>
          </p:cNvPr>
          <p:cNvSpPr/>
          <p:nvPr/>
        </p:nvSpPr>
        <p:spPr bwMode="auto">
          <a:xfrm>
            <a:off x="7505244" y="2720632"/>
            <a:ext cx="128016" cy="128016"/>
          </a:xfrm>
          <a:prstGeom prst="ellipse">
            <a:avLst/>
          </a:prstGeom>
          <a:solidFill>
            <a:srgbClr val="F6E0E0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 Bold" pitchFamily="1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FD3A579D-0D2B-AE41-969C-73CA80FDFC1A}"/>
              </a:ext>
            </a:extLst>
          </p:cNvPr>
          <p:cNvSpPr/>
          <p:nvPr/>
        </p:nvSpPr>
        <p:spPr bwMode="auto">
          <a:xfrm>
            <a:off x="7657644" y="2873032"/>
            <a:ext cx="128016" cy="128016"/>
          </a:xfrm>
          <a:prstGeom prst="ellipse">
            <a:avLst/>
          </a:prstGeom>
          <a:solidFill>
            <a:srgbClr val="F6E0E0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 Bold" pitchFamily="1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CA30633F-06FA-3D43-AF8D-5A7E071C3AD6}"/>
              </a:ext>
            </a:extLst>
          </p:cNvPr>
          <p:cNvSpPr/>
          <p:nvPr/>
        </p:nvSpPr>
        <p:spPr bwMode="auto">
          <a:xfrm>
            <a:off x="7584148" y="2272221"/>
            <a:ext cx="128016" cy="128016"/>
          </a:xfrm>
          <a:prstGeom prst="ellipse">
            <a:avLst/>
          </a:prstGeom>
          <a:solidFill>
            <a:srgbClr val="F6E0E0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 Bold" pitchFamily="1" charset="0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23EF52B9-C0F6-6643-BFE7-6214FC38915A}"/>
              </a:ext>
            </a:extLst>
          </p:cNvPr>
          <p:cNvSpPr/>
          <p:nvPr/>
        </p:nvSpPr>
        <p:spPr bwMode="auto">
          <a:xfrm>
            <a:off x="7609875" y="1775619"/>
            <a:ext cx="128016" cy="128016"/>
          </a:xfrm>
          <a:prstGeom prst="ellipse">
            <a:avLst/>
          </a:prstGeom>
          <a:solidFill>
            <a:srgbClr val="F6E0E0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halkboard Bold" pitchFamily="1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0B112C2B-A8D2-784E-8B69-33313D896440}"/>
              </a:ext>
            </a:extLst>
          </p:cNvPr>
          <p:cNvSpPr/>
          <p:nvPr/>
        </p:nvSpPr>
        <p:spPr bwMode="auto">
          <a:xfrm>
            <a:off x="8345433" y="1912651"/>
            <a:ext cx="128016" cy="128016"/>
          </a:xfrm>
          <a:prstGeom prst="ellipse">
            <a:avLst/>
          </a:prstGeom>
          <a:solidFill>
            <a:srgbClr val="F6E0E0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halkboard Bold" pitchFamily="1" charset="0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59E8B025-1E75-E344-ACFD-280A527F4795}"/>
              </a:ext>
            </a:extLst>
          </p:cNvPr>
          <p:cNvSpPr/>
          <p:nvPr/>
        </p:nvSpPr>
        <p:spPr bwMode="auto">
          <a:xfrm>
            <a:off x="8497833" y="2065051"/>
            <a:ext cx="128016" cy="128016"/>
          </a:xfrm>
          <a:prstGeom prst="ellipse">
            <a:avLst/>
          </a:prstGeom>
          <a:solidFill>
            <a:srgbClr val="F6E0E0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halkboard Bold" pitchFamily="1" charset="0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B11AB530-94B8-934E-AB5A-BC97425BE0A2}"/>
              </a:ext>
            </a:extLst>
          </p:cNvPr>
          <p:cNvSpPr/>
          <p:nvPr/>
        </p:nvSpPr>
        <p:spPr bwMode="auto">
          <a:xfrm>
            <a:off x="8334759" y="2343488"/>
            <a:ext cx="128016" cy="128016"/>
          </a:xfrm>
          <a:prstGeom prst="ellipse">
            <a:avLst/>
          </a:prstGeom>
          <a:solidFill>
            <a:srgbClr val="F6E0E0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halkboard Bold" pitchFamily="1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F418C866-6578-6B43-97F6-D538E9F4E710}"/>
              </a:ext>
            </a:extLst>
          </p:cNvPr>
          <p:cNvSpPr/>
          <p:nvPr/>
        </p:nvSpPr>
        <p:spPr bwMode="auto">
          <a:xfrm>
            <a:off x="8191179" y="2754970"/>
            <a:ext cx="128016" cy="128016"/>
          </a:xfrm>
          <a:prstGeom prst="ellipse">
            <a:avLst/>
          </a:prstGeom>
          <a:solidFill>
            <a:srgbClr val="F6E0E0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halkboard Bold" pitchFamily="1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CD477221-2840-234A-B72B-1E3D3D36CC9C}"/>
              </a:ext>
            </a:extLst>
          </p:cNvPr>
          <p:cNvSpPr/>
          <p:nvPr/>
        </p:nvSpPr>
        <p:spPr bwMode="auto">
          <a:xfrm>
            <a:off x="7989986" y="1858828"/>
            <a:ext cx="128016" cy="128016"/>
          </a:xfrm>
          <a:prstGeom prst="ellipse">
            <a:avLst/>
          </a:prstGeom>
          <a:solidFill>
            <a:srgbClr val="F6E0E0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halkboard Bold" pitchFamily="1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978940D9-9335-314F-8E70-5DCA3D59734F}"/>
              </a:ext>
            </a:extLst>
          </p:cNvPr>
          <p:cNvSpPr/>
          <p:nvPr/>
        </p:nvSpPr>
        <p:spPr bwMode="auto">
          <a:xfrm>
            <a:off x="7756957" y="2629325"/>
            <a:ext cx="128016" cy="128016"/>
          </a:xfrm>
          <a:prstGeom prst="ellipse">
            <a:avLst/>
          </a:prstGeom>
          <a:solidFill>
            <a:srgbClr val="F6E0E0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halkboard Bold" pitchFamily="1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265BB4B9-9217-C849-8A8B-E0336C375DF4}"/>
              </a:ext>
            </a:extLst>
          </p:cNvPr>
          <p:cNvSpPr/>
          <p:nvPr/>
        </p:nvSpPr>
        <p:spPr bwMode="auto">
          <a:xfrm>
            <a:off x="8442892" y="2668724"/>
            <a:ext cx="128016" cy="128016"/>
          </a:xfrm>
          <a:prstGeom prst="ellipse">
            <a:avLst/>
          </a:prstGeom>
          <a:solidFill>
            <a:srgbClr val="F6E0E0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halkboard Bold" pitchFamily="1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6669803A-AAEB-FD4F-AE4B-7B40467C7486}"/>
              </a:ext>
            </a:extLst>
          </p:cNvPr>
          <p:cNvSpPr/>
          <p:nvPr/>
        </p:nvSpPr>
        <p:spPr bwMode="auto">
          <a:xfrm>
            <a:off x="3753808" y="1839627"/>
            <a:ext cx="128016" cy="128016"/>
          </a:xfrm>
          <a:prstGeom prst="ellipse">
            <a:avLst/>
          </a:prstGeom>
          <a:solidFill>
            <a:srgbClr val="F6E0E0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halkboard Bold" pitchFamily="1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1D53F8EF-D2D6-1C43-8600-0D18244509B6}"/>
              </a:ext>
            </a:extLst>
          </p:cNvPr>
          <p:cNvSpPr/>
          <p:nvPr/>
        </p:nvSpPr>
        <p:spPr bwMode="auto">
          <a:xfrm>
            <a:off x="3178089" y="1946187"/>
            <a:ext cx="128016" cy="128016"/>
          </a:xfrm>
          <a:prstGeom prst="ellipse">
            <a:avLst/>
          </a:prstGeom>
          <a:solidFill>
            <a:srgbClr val="F6E0E0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halkboard Bold" pitchFamily="1" charset="0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218648B4-421A-284B-BB4C-D8352A169B27}"/>
              </a:ext>
            </a:extLst>
          </p:cNvPr>
          <p:cNvSpPr/>
          <p:nvPr/>
        </p:nvSpPr>
        <p:spPr bwMode="auto">
          <a:xfrm>
            <a:off x="1339446" y="2775127"/>
            <a:ext cx="128016" cy="128016"/>
          </a:xfrm>
          <a:prstGeom prst="ellipse">
            <a:avLst/>
          </a:prstGeom>
          <a:solidFill>
            <a:srgbClr val="F6E0E0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halkboard Bold" pitchFamily="1" charset="0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DBB3E96B-3C5B-C048-A753-4F202D2E0304}"/>
              </a:ext>
            </a:extLst>
          </p:cNvPr>
          <p:cNvSpPr/>
          <p:nvPr/>
        </p:nvSpPr>
        <p:spPr bwMode="auto">
          <a:xfrm>
            <a:off x="747222" y="1825921"/>
            <a:ext cx="128016" cy="128016"/>
          </a:xfrm>
          <a:prstGeom prst="ellipse">
            <a:avLst/>
          </a:prstGeom>
          <a:solidFill>
            <a:srgbClr val="F6E0E0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halkboard Bold" pitchFamily="1" charset="0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622F5BFC-0359-A647-884F-D98585F19764}"/>
              </a:ext>
            </a:extLst>
          </p:cNvPr>
          <p:cNvSpPr/>
          <p:nvPr/>
        </p:nvSpPr>
        <p:spPr bwMode="auto">
          <a:xfrm>
            <a:off x="3156317" y="2790468"/>
            <a:ext cx="128016" cy="128016"/>
          </a:xfrm>
          <a:prstGeom prst="ellipse">
            <a:avLst/>
          </a:prstGeom>
          <a:solidFill>
            <a:srgbClr val="F6E0E0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halkboard Bold" pitchFamily="1" charset="0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4A330309-4D35-2844-A5A8-DEB9B1505AEC}"/>
              </a:ext>
            </a:extLst>
          </p:cNvPr>
          <p:cNvSpPr/>
          <p:nvPr/>
        </p:nvSpPr>
        <p:spPr bwMode="auto">
          <a:xfrm>
            <a:off x="2316256" y="1899878"/>
            <a:ext cx="128016" cy="128016"/>
          </a:xfrm>
          <a:prstGeom prst="ellipse">
            <a:avLst/>
          </a:prstGeom>
          <a:solidFill>
            <a:srgbClr val="F6E0E0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halkboard Bold" pitchFamily="1" charset="0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B93CD1CE-6338-5B45-B116-3DAB88C706DF}"/>
              </a:ext>
            </a:extLst>
          </p:cNvPr>
          <p:cNvSpPr/>
          <p:nvPr/>
        </p:nvSpPr>
        <p:spPr bwMode="auto">
          <a:xfrm>
            <a:off x="2149309" y="2524939"/>
            <a:ext cx="128016" cy="128016"/>
          </a:xfrm>
          <a:prstGeom prst="ellipse">
            <a:avLst/>
          </a:prstGeom>
          <a:solidFill>
            <a:srgbClr val="F6E0E0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halkboard Bold" pitchFamily="1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8158B59-62D7-4647-95A5-1ED9F14BDD4B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833777" y="1889185"/>
            <a:ext cx="323491" cy="86264"/>
          </a:xfrm>
          <a:prstGeom prst="line">
            <a:avLst/>
          </a:prstGeom>
          <a:solidFill>
            <a:srgbClr val="FFFF99"/>
          </a:solidFill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34B1EA9E-D46E-DE44-B129-F8F1A7A72652}"/>
              </a:ext>
            </a:extLst>
          </p:cNvPr>
          <p:cNvCxnSpPr>
            <a:cxnSpLocks/>
          </p:cNvCxnSpPr>
          <p:nvPr/>
        </p:nvCxnSpPr>
        <p:spPr bwMode="auto">
          <a:xfrm flipV="1">
            <a:off x="2475781" y="1902125"/>
            <a:ext cx="120770" cy="30192"/>
          </a:xfrm>
          <a:prstGeom prst="line">
            <a:avLst/>
          </a:prstGeom>
          <a:solidFill>
            <a:srgbClr val="FFFF99"/>
          </a:solidFill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5E0A74D4-4EFA-3044-AB52-283598B7EC7A}"/>
              </a:ext>
            </a:extLst>
          </p:cNvPr>
          <p:cNvCxnSpPr>
            <a:cxnSpLocks/>
          </p:cNvCxnSpPr>
          <p:nvPr/>
        </p:nvCxnSpPr>
        <p:spPr bwMode="auto">
          <a:xfrm flipV="1">
            <a:off x="1997015" y="1963948"/>
            <a:ext cx="268857" cy="80512"/>
          </a:xfrm>
          <a:prstGeom prst="line">
            <a:avLst/>
          </a:prstGeom>
          <a:solidFill>
            <a:srgbClr val="FFFF99"/>
          </a:solidFill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9C90D8E8-1A18-8240-8067-EB0F45753164}"/>
              </a:ext>
            </a:extLst>
          </p:cNvPr>
          <p:cNvCxnSpPr>
            <a:cxnSpLocks/>
          </p:cNvCxnSpPr>
          <p:nvPr/>
        </p:nvCxnSpPr>
        <p:spPr bwMode="auto">
          <a:xfrm>
            <a:off x="1040922" y="2746076"/>
            <a:ext cx="270293" cy="61822"/>
          </a:xfrm>
          <a:prstGeom prst="line">
            <a:avLst/>
          </a:prstGeom>
          <a:solidFill>
            <a:srgbClr val="FFFF99"/>
          </a:solidFill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961430F4-179B-CB45-84EC-B42C07685D82}"/>
              </a:ext>
            </a:extLst>
          </p:cNvPr>
          <p:cNvCxnSpPr>
            <a:cxnSpLocks/>
          </p:cNvCxnSpPr>
          <p:nvPr/>
        </p:nvCxnSpPr>
        <p:spPr bwMode="auto">
          <a:xfrm flipV="1">
            <a:off x="1508186" y="2777706"/>
            <a:ext cx="268856" cy="73324"/>
          </a:xfrm>
          <a:prstGeom prst="line">
            <a:avLst/>
          </a:prstGeom>
          <a:solidFill>
            <a:srgbClr val="FFFF99"/>
          </a:solidFill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6FB1BF68-5B56-1D44-9A32-5D2B4FA898FF}"/>
              </a:ext>
            </a:extLst>
          </p:cNvPr>
          <p:cNvCxnSpPr>
            <a:cxnSpLocks/>
          </p:cNvCxnSpPr>
          <p:nvPr/>
        </p:nvCxnSpPr>
        <p:spPr bwMode="auto">
          <a:xfrm>
            <a:off x="1492370" y="1907876"/>
            <a:ext cx="263105" cy="110705"/>
          </a:xfrm>
          <a:prstGeom prst="line">
            <a:avLst/>
          </a:prstGeom>
          <a:solidFill>
            <a:srgbClr val="FFFF99"/>
          </a:solidFill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8A71EC62-3CDC-F540-8D09-7C37DF315CF7}"/>
              </a:ext>
            </a:extLst>
          </p:cNvPr>
          <p:cNvCxnSpPr>
            <a:cxnSpLocks/>
          </p:cNvCxnSpPr>
          <p:nvPr/>
        </p:nvCxnSpPr>
        <p:spPr bwMode="auto">
          <a:xfrm>
            <a:off x="915838" y="1892061"/>
            <a:ext cx="334992" cy="0"/>
          </a:xfrm>
          <a:prstGeom prst="line">
            <a:avLst/>
          </a:prstGeom>
          <a:solidFill>
            <a:srgbClr val="FFFF99"/>
          </a:solidFill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F2D34FEE-2DBA-1045-B68E-0FEF904921E5}"/>
              </a:ext>
            </a:extLst>
          </p:cNvPr>
          <p:cNvCxnSpPr>
            <a:cxnSpLocks/>
          </p:cNvCxnSpPr>
          <p:nvPr/>
        </p:nvCxnSpPr>
        <p:spPr bwMode="auto">
          <a:xfrm>
            <a:off x="900023" y="1971136"/>
            <a:ext cx="458637" cy="500332"/>
          </a:xfrm>
          <a:prstGeom prst="line">
            <a:avLst/>
          </a:prstGeom>
          <a:solidFill>
            <a:srgbClr val="FFFF99"/>
          </a:solidFill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A6D338AB-62BB-8B46-B431-1CADF1E627EE}"/>
              </a:ext>
            </a:extLst>
          </p:cNvPr>
          <p:cNvCxnSpPr>
            <a:cxnSpLocks/>
          </p:cNvCxnSpPr>
          <p:nvPr/>
        </p:nvCxnSpPr>
        <p:spPr bwMode="auto">
          <a:xfrm flipV="1">
            <a:off x="2022895" y="2652623"/>
            <a:ext cx="99203" cy="57509"/>
          </a:xfrm>
          <a:prstGeom prst="line">
            <a:avLst/>
          </a:prstGeom>
          <a:solidFill>
            <a:srgbClr val="FFFF99"/>
          </a:solidFill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8BBE32E2-6730-E04A-B099-1D4709CF717B}"/>
              </a:ext>
            </a:extLst>
          </p:cNvPr>
          <p:cNvCxnSpPr>
            <a:cxnSpLocks/>
          </p:cNvCxnSpPr>
          <p:nvPr/>
        </p:nvCxnSpPr>
        <p:spPr bwMode="auto">
          <a:xfrm>
            <a:off x="2274498" y="2648309"/>
            <a:ext cx="115019" cy="86265"/>
          </a:xfrm>
          <a:prstGeom prst="line">
            <a:avLst/>
          </a:prstGeom>
          <a:solidFill>
            <a:srgbClr val="FFFF99"/>
          </a:solidFill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95BE707D-7ABA-6646-9B93-F5F254D04F67}"/>
              </a:ext>
            </a:extLst>
          </p:cNvPr>
          <p:cNvCxnSpPr>
            <a:cxnSpLocks/>
          </p:cNvCxnSpPr>
          <p:nvPr/>
        </p:nvCxnSpPr>
        <p:spPr bwMode="auto">
          <a:xfrm>
            <a:off x="2996242" y="2718758"/>
            <a:ext cx="115019" cy="86265"/>
          </a:xfrm>
          <a:prstGeom prst="line">
            <a:avLst/>
          </a:prstGeom>
          <a:solidFill>
            <a:srgbClr val="FFFF99"/>
          </a:solidFill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80" name="Oval 79">
            <a:extLst>
              <a:ext uri="{FF2B5EF4-FFF2-40B4-BE49-F238E27FC236}">
                <a16:creationId xmlns:a16="http://schemas.microsoft.com/office/drawing/2014/main" id="{3C090DE2-F9AA-6346-B2DC-E495E7E31546}"/>
              </a:ext>
            </a:extLst>
          </p:cNvPr>
          <p:cNvSpPr/>
          <p:nvPr/>
        </p:nvSpPr>
        <p:spPr bwMode="auto">
          <a:xfrm>
            <a:off x="2021337" y="1685789"/>
            <a:ext cx="128016" cy="128016"/>
          </a:xfrm>
          <a:prstGeom prst="ellipse">
            <a:avLst/>
          </a:prstGeom>
          <a:solidFill>
            <a:srgbClr val="F6E0E0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halkboard Bold" pitchFamily="1" charset="0"/>
            </a:endParaRP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8B9B1108-A433-7D4B-B936-91B87339EB06}"/>
              </a:ext>
            </a:extLst>
          </p:cNvPr>
          <p:cNvCxnSpPr>
            <a:cxnSpLocks/>
          </p:cNvCxnSpPr>
          <p:nvPr/>
        </p:nvCxnSpPr>
        <p:spPr bwMode="auto">
          <a:xfrm flipV="1">
            <a:off x="1940943" y="1843177"/>
            <a:ext cx="83389" cy="119332"/>
          </a:xfrm>
          <a:prstGeom prst="line">
            <a:avLst/>
          </a:prstGeom>
          <a:solidFill>
            <a:srgbClr val="FFFF99"/>
          </a:solidFill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50B26757-A7AE-464D-8F8C-462C31C9F64F}"/>
              </a:ext>
            </a:extLst>
          </p:cNvPr>
          <p:cNvCxnSpPr>
            <a:cxnSpLocks/>
          </p:cNvCxnSpPr>
          <p:nvPr/>
        </p:nvCxnSpPr>
        <p:spPr bwMode="auto">
          <a:xfrm flipV="1">
            <a:off x="1488057" y="1758350"/>
            <a:ext cx="498894" cy="83390"/>
          </a:xfrm>
          <a:prstGeom prst="line">
            <a:avLst/>
          </a:prstGeom>
          <a:solidFill>
            <a:srgbClr val="FFFF99"/>
          </a:solidFill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E0C34A9D-51B8-A140-A3C5-938E224F12B2}"/>
              </a:ext>
            </a:extLst>
          </p:cNvPr>
          <p:cNvCxnSpPr>
            <a:cxnSpLocks/>
          </p:cNvCxnSpPr>
          <p:nvPr/>
        </p:nvCxnSpPr>
        <p:spPr bwMode="auto">
          <a:xfrm>
            <a:off x="2179608" y="1804359"/>
            <a:ext cx="115018" cy="63260"/>
          </a:xfrm>
          <a:prstGeom prst="line">
            <a:avLst/>
          </a:prstGeom>
          <a:solidFill>
            <a:srgbClr val="FFFF99"/>
          </a:solidFill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105619F3-01B1-E646-A196-B715E8161BE2}"/>
              </a:ext>
            </a:extLst>
          </p:cNvPr>
          <p:cNvCxnSpPr>
            <a:cxnSpLocks/>
          </p:cNvCxnSpPr>
          <p:nvPr/>
        </p:nvCxnSpPr>
        <p:spPr bwMode="auto">
          <a:xfrm>
            <a:off x="2193985" y="1745412"/>
            <a:ext cx="415506" cy="79075"/>
          </a:xfrm>
          <a:prstGeom prst="line">
            <a:avLst/>
          </a:prstGeom>
          <a:solidFill>
            <a:srgbClr val="FFFF99"/>
          </a:solidFill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5A987EA8-912A-9F46-A344-16A0427556E4}"/>
              </a:ext>
            </a:extLst>
          </p:cNvPr>
          <p:cNvCxnSpPr>
            <a:cxnSpLocks/>
          </p:cNvCxnSpPr>
          <p:nvPr/>
        </p:nvCxnSpPr>
        <p:spPr bwMode="auto">
          <a:xfrm>
            <a:off x="1958196" y="2169544"/>
            <a:ext cx="189781" cy="327803"/>
          </a:xfrm>
          <a:prstGeom prst="line">
            <a:avLst/>
          </a:prstGeom>
          <a:solidFill>
            <a:srgbClr val="FFFF99"/>
          </a:solidFill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5BE6BBE4-DCAF-144D-9CBF-8061117FC982}"/>
              </a:ext>
            </a:extLst>
          </p:cNvPr>
          <p:cNvCxnSpPr>
            <a:cxnSpLocks/>
            <a:endCxn id="25" idx="3"/>
          </p:cNvCxnSpPr>
          <p:nvPr/>
        </p:nvCxnSpPr>
        <p:spPr bwMode="auto">
          <a:xfrm>
            <a:off x="3452004" y="1925128"/>
            <a:ext cx="228897" cy="388144"/>
          </a:xfrm>
          <a:prstGeom prst="line">
            <a:avLst/>
          </a:prstGeom>
          <a:solidFill>
            <a:srgbClr val="FFFF99"/>
          </a:solidFill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D8405E43-FA50-1E49-AFB5-68DDEE642CF6}"/>
              </a:ext>
            </a:extLst>
          </p:cNvPr>
          <p:cNvCxnSpPr>
            <a:cxnSpLocks/>
          </p:cNvCxnSpPr>
          <p:nvPr/>
        </p:nvCxnSpPr>
        <p:spPr bwMode="auto">
          <a:xfrm>
            <a:off x="3526766" y="1844615"/>
            <a:ext cx="165340" cy="35943"/>
          </a:xfrm>
          <a:prstGeom prst="line">
            <a:avLst/>
          </a:prstGeom>
          <a:solidFill>
            <a:srgbClr val="FFFF99"/>
          </a:solidFill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E5F55F63-25BB-3C45-ACB2-407BEEE419D3}"/>
              </a:ext>
            </a:extLst>
          </p:cNvPr>
          <p:cNvCxnSpPr>
            <a:cxnSpLocks/>
          </p:cNvCxnSpPr>
          <p:nvPr/>
        </p:nvCxnSpPr>
        <p:spPr bwMode="auto">
          <a:xfrm flipV="1">
            <a:off x="3756804" y="2027208"/>
            <a:ext cx="38819" cy="267418"/>
          </a:xfrm>
          <a:prstGeom prst="line">
            <a:avLst/>
          </a:prstGeom>
          <a:solidFill>
            <a:srgbClr val="FFFF99"/>
          </a:solidFill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00" name="Oval 99">
            <a:extLst>
              <a:ext uri="{FF2B5EF4-FFF2-40B4-BE49-F238E27FC236}">
                <a16:creationId xmlns:a16="http://schemas.microsoft.com/office/drawing/2014/main" id="{071B5C52-B7AF-E046-9E43-CC6BA855DA23}"/>
              </a:ext>
            </a:extLst>
          </p:cNvPr>
          <p:cNvSpPr/>
          <p:nvPr/>
        </p:nvSpPr>
        <p:spPr bwMode="auto">
          <a:xfrm>
            <a:off x="2642438" y="2440601"/>
            <a:ext cx="128016" cy="128016"/>
          </a:xfrm>
          <a:prstGeom prst="ellipse">
            <a:avLst/>
          </a:prstGeom>
          <a:solidFill>
            <a:srgbClr val="F6E0E0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halkboard Bold" pitchFamily="1" charset="0"/>
            </a:endParaRPr>
          </a:p>
        </p:txBody>
      </p: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B6E7175C-C98E-7D45-910A-12D75B35B0D9}"/>
              </a:ext>
            </a:extLst>
          </p:cNvPr>
          <p:cNvCxnSpPr>
            <a:cxnSpLocks/>
          </p:cNvCxnSpPr>
          <p:nvPr/>
        </p:nvCxnSpPr>
        <p:spPr bwMode="auto">
          <a:xfrm flipV="1">
            <a:off x="3290977" y="1894937"/>
            <a:ext cx="35945" cy="41693"/>
          </a:xfrm>
          <a:prstGeom prst="line">
            <a:avLst/>
          </a:prstGeom>
          <a:solidFill>
            <a:srgbClr val="FFFF99"/>
          </a:solidFill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BBD1F761-E683-8548-AC51-54D0646D5172}"/>
              </a:ext>
            </a:extLst>
          </p:cNvPr>
          <p:cNvCxnSpPr>
            <a:cxnSpLocks/>
          </p:cNvCxnSpPr>
          <p:nvPr/>
        </p:nvCxnSpPr>
        <p:spPr bwMode="auto">
          <a:xfrm flipV="1">
            <a:off x="3290977" y="2467156"/>
            <a:ext cx="319178" cy="301923"/>
          </a:xfrm>
          <a:prstGeom prst="line">
            <a:avLst/>
          </a:prstGeom>
          <a:solidFill>
            <a:srgbClr val="FFFF99"/>
          </a:solidFill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0691FE11-7B1E-F44F-A0E2-7E2E193E7807}"/>
              </a:ext>
            </a:extLst>
          </p:cNvPr>
          <p:cNvCxnSpPr>
            <a:cxnSpLocks/>
          </p:cNvCxnSpPr>
          <p:nvPr/>
        </p:nvCxnSpPr>
        <p:spPr bwMode="auto">
          <a:xfrm flipV="1">
            <a:off x="3347049" y="2833777"/>
            <a:ext cx="185468" cy="1"/>
          </a:xfrm>
          <a:prstGeom prst="line">
            <a:avLst/>
          </a:prstGeom>
          <a:solidFill>
            <a:srgbClr val="FFFF99"/>
          </a:solidFill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362D6570-E373-794D-BD21-BA30F5F31228}"/>
              </a:ext>
            </a:extLst>
          </p:cNvPr>
          <p:cNvCxnSpPr>
            <a:cxnSpLocks/>
          </p:cNvCxnSpPr>
          <p:nvPr/>
        </p:nvCxnSpPr>
        <p:spPr bwMode="auto">
          <a:xfrm flipV="1">
            <a:off x="2536166" y="2572112"/>
            <a:ext cx="104955" cy="127956"/>
          </a:xfrm>
          <a:prstGeom prst="line">
            <a:avLst/>
          </a:prstGeom>
          <a:solidFill>
            <a:srgbClr val="FFFF99"/>
          </a:solidFill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71CB0E4C-7A51-FC4F-A072-0658CC26D9D9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790645" y="2549106"/>
            <a:ext cx="38819" cy="30192"/>
          </a:xfrm>
          <a:prstGeom prst="line">
            <a:avLst/>
          </a:prstGeom>
          <a:solidFill>
            <a:srgbClr val="FFFF99"/>
          </a:solidFill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5BF0A64B-23E6-DE48-80C2-66E2B110528E}"/>
              </a:ext>
            </a:extLst>
          </p:cNvPr>
          <p:cNvCxnSpPr>
            <a:cxnSpLocks/>
          </p:cNvCxnSpPr>
          <p:nvPr/>
        </p:nvCxnSpPr>
        <p:spPr bwMode="auto">
          <a:xfrm flipV="1">
            <a:off x="1401795" y="2674188"/>
            <a:ext cx="34504" cy="74763"/>
          </a:xfrm>
          <a:prstGeom prst="line">
            <a:avLst/>
          </a:prstGeom>
          <a:solidFill>
            <a:srgbClr val="FFFF99"/>
          </a:solidFill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22" name="Oval 121">
            <a:extLst>
              <a:ext uri="{FF2B5EF4-FFF2-40B4-BE49-F238E27FC236}">
                <a16:creationId xmlns:a16="http://schemas.microsoft.com/office/drawing/2014/main" id="{8CFD3EC0-AF87-3840-BC4A-0888E8B5E122}"/>
              </a:ext>
            </a:extLst>
          </p:cNvPr>
          <p:cNvSpPr/>
          <p:nvPr/>
        </p:nvSpPr>
        <p:spPr bwMode="auto">
          <a:xfrm>
            <a:off x="1483005" y="2093842"/>
            <a:ext cx="128016" cy="128016"/>
          </a:xfrm>
          <a:prstGeom prst="ellipse">
            <a:avLst/>
          </a:prstGeom>
          <a:solidFill>
            <a:srgbClr val="F6E0E0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halkboard Bold" pitchFamily="1" charset="0"/>
            </a:endParaRPr>
          </a:p>
        </p:txBody>
      </p: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134E6852-7725-8B4F-8F6F-B4031FCF4ADB}"/>
              </a:ext>
            </a:extLst>
          </p:cNvPr>
          <p:cNvCxnSpPr>
            <a:cxnSpLocks/>
          </p:cNvCxnSpPr>
          <p:nvPr/>
        </p:nvCxnSpPr>
        <p:spPr bwMode="auto">
          <a:xfrm>
            <a:off x="1425039" y="2018805"/>
            <a:ext cx="47501" cy="53439"/>
          </a:xfrm>
          <a:prstGeom prst="line">
            <a:avLst/>
          </a:prstGeom>
          <a:solidFill>
            <a:srgbClr val="FFFF99"/>
          </a:solidFill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3E658ABC-1558-F643-9912-7621D8CF334F}"/>
              </a:ext>
            </a:extLst>
          </p:cNvPr>
          <p:cNvCxnSpPr>
            <a:cxnSpLocks/>
          </p:cNvCxnSpPr>
          <p:nvPr/>
        </p:nvCxnSpPr>
        <p:spPr bwMode="auto">
          <a:xfrm flipH="1">
            <a:off x="1484416" y="2262249"/>
            <a:ext cx="53439" cy="201881"/>
          </a:xfrm>
          <a:prstGeom prst="line">
            <a:avLst/>
          </a:prstGeom>
          <a:solidFill>
            <a:srgbClr val="FFFF99"/>
          </a:solidFill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C30888B0-BD39-C543-94FF-9F6635739ED0}"/>
              </a:ext>
            </a:extLst>
          </p:cNvPr>
          <p:cNvCxnSpPr>
            <a:cxnSpLocks/>
          </p:cNvCxnSpPr>
          <p:nvPr/>
        </p:nvCxnSpPr>
        <p:spPr bwMode="auto">
          <a:xfrm flipV="1">
            <a:off x="1636816" y="2107870"/>
            <a:ext cx="138545" cy="47501"/>
          </a:xfrm>
          <a:prstGeom prst="line">
            <a:avLst/>
          </a:prstGeom>
          <a:solidFill>
            <a:srgbClr val="FFFF99"/>
          </a:solidFill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94E3E657-9FF5-244E-8CC0-C4AD87727312}"/>
              </a:ext>
            </a:extLst>
          </p:cNvPr>
          <p:cNvCxnSpPr>
            <a:cxnSpLocks/>
          </p:cNvCxnSpPr>
          <p:nvPr/>
        </p:nvCxnSpPr>
        <p:spPr bwMode="auto">
          <a:xfrm flipV="1">
            <a:off x="2707573" y="2000993"/>
            <a:ext cx="0" cy="385947"/>
          </a:xfrm>
          <a:prstGeom prst="line">
            <a:avLst/>
          </a:prstGeom>
          <a:solidFill>
            <a:srgbClr val="FFFF99"/>
          </a:solidFill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356374878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610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0" y="167427"/>
            <a:ext cx="9144000" cy="908050"/>
          </a:xfrm>
        </p:spPr>
        <p:txBody>
          <a:bodyPr/>
          <a:lstStyle/>
          <a:p>
            <a:pPr algn="ctr"/>
            <a:r>
              <a:rPr lang="en-US" sz="4000" dirty="0" err="1">
                <a:solidFill>
                  <a:srgbClr val="38389A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Hugoniot</a:t>
            </a:r>
            <a:r>
              <a:rPr lang="en-US" sz="4000" dirty="0">
                <a:solidFill>
                  <a:srgbClr val="38389A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Curves of </a:t>
            </a:r>
            <a:r>
              <a:rPr lang="en-US" sz="4000" dirty="0">
                <a:solidFill>
                  <a:srgbClr val="C0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MgO</a:t>
            </a:r>
            <a:r>
              <a:rPr lang="en-US" sz="4000" dirty="0">
                <a:solidFill>
                  <a:srgbClr val="38389A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4000" dirty="0">
                <a:solidFill>
                  <a:srgbClr val="C0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MgSiO</a:t>
            </a:r>
            <a:r>
              <a:rPr lang="en-US" sz="4000" baseline="-25000" dirty="0">
                <a:solidFill>
                  <a:srgbClr val="C0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br>
              <a:rPr lang="en-US" baseline="-25000" dirty="0">
                <a:solidFill>
                  <a:srgbClr val="38389A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dirty="0">
                <a:solidFill>
                  <a:srgbClr val="38389A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Results from fully interacting EOS and experiment.</a:t>
            </a:r>
            <a:endParaRPr lang="en-US" sz="2800" baseline="-25000" dirty="0">
              <a:solidFill>
                <a:srgbClr val="38389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2997844" y="2043263"/>
            <a:ext cx="983847" cy="787079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 Bold" pitchFamily="1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C265632-6E04-8747-B752-B96FFE086C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390979" y="1962217"/>
            <a:ext cx="4210592" cy="356775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A8C333F-83CD-5641-92F6-E5F9AB0F2A6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6252" y="1962217"/>
            <a:ext cx="4210592" cy="356775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6E71641-3A41-5942-A19C-9255C1839E2B}"/>
              </a:ext>
            </a:extLst>
          </p:cNvPr>
          <p:cNvSpPr txBox="1"/>
          <p:nvPr/>
        </p:nvSpPr>
        <p:spPr>
          <a:xfrm>
            <a:off x="1041835" y="1574000"/>
            <a:ext cx="244793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38389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38389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Soubiran</a:t>
            </a:r>
            <a:r>
              <a:rPr lang="en-US" b="1" dirty="0">
                <a:solidFill>
                  <a:srgbClr val="38389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al. JCP 2019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45A95C1-F0F6-1B4D-9BE1-6CD22E94A184}"/>
              </a:ext>
            </a:extLst>
          </p:cNvPr>
          <p:cNvSpPr txBox="1"/>
          <p:nvPr/>
        </p:nvSpPr>
        <p:spPr>
          <a:xfrm>
            <a:off x="4940731" y="1558309"/>
            <a:ext cx="344652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Gonzalez et al. PRB 2020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4955B03-4EA2-534E-8791-B02CD62FDE27}"/>
              </a:ext>
            </a:extLst>
          </p:cNvPr>
          <p:cNvSpPr txBox="1"/>
          <p:nvPr/>
        </p:nvSpPr>
        <p:spPr>
          <a:xfrm>
            <a:off x="784191" y="5527836"/>
            <a:ext cx="1366336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McCoy et al.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PRB 2019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9202BEE-D88B-454D-BA40-0C0B3DA5263A}"/>
              </a:ext>
            </a:extLst>
          </p:cNvPr>
          <p:cNvCxnSpPr>
            <a:cxnSpLocks/>
          </p:cNvCxnSpPr>
          <p:nvPr/>
        </p:nvCxnSpPr>
        <p:spPr bwMode="auto">
          <a:xfrm flipV="1">
            <a:off x="1467359" y="4692667"/>
            <a:ext cx="0" cy="826794"/>
          </a:xfrm>
          <a:prstGeom prst="straightConnector1">
            <a:avLst/>
          </a:prstGeom>
          <a:solidFill>
            <a:srgbClr val="FFFF99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B84725D2-9FD5-5F43-9246-EAE800CE1535}"/>
              </a:ext>
            </a:extLst>
          </p:cNvPr>
          <p:cNvSpPr txBox="1"/>
          <p:nvPr/>
        </p:nvSpPr>
        <p:spPr>
          <a:xfrm>
            <a:off x="4429579" y="5527836"/>
            <a:ext cx="1289135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38389A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err="1">
                <a:solidFill>
                  <a:srgbClr val="38389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Millot</a:t>
            </a:r>
            <a:r>
              <a:rPr lang="en-US" b="1" dirty="0">
                <a:solidFill>
                  <a:srgbClr val="38389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al.</a:t>
            </a:r>
          </a:p>
          <a:p>
            <a:pPr algn="ctr"/>
            <a:r>
              <a:rPr lang="en-US" b="1" dirty="0">
                <a:solidFill>
                  <a:srgbClr val="38389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GRL 2020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C93602C-20E2-3A46-B42C-3D70B8866DFC}"/>
              </a:ext>
            </a:extLst>
          </p:cNvPr>
          <p:cNvCxnSpPr>
            <a:cxnSpLocks/>
          </p:cNvCxnSpPr>
          <p:nvPr/>
        </p:nvCxnSpPr>
        <p:spPr bwMode="auto">
          <a:xfrm flipV="1">
            <a:off x="5074147" y="4692669"/>
            <a:ext cx="0" cy="835167"/>
          </a:xfrm>
          <a:prstGeom prst="straightConnector1">
            <a:avLst/>
          </a:prstGeom>
          <a:solidFill>
            <a:srgbClr val="FFFF99"/>
          </a:solidFill>
          <a:ln w="28575" cap="flat" cmpd="sng" algn="ctr">
            <a:solidFill>
              <a:srgbClr val="38389A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2926369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610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0" y="167427"/>
            <a:ext cx="9144000" cy="908050"/>
          </a:xfrm>
        </p:spPr>
        <p:txBody>
          <a:bodyPr/>
          <a:lstStyle/>
          <a:p>
            <a:pPr algn="ctr"/>
            <a:r>
              <a:rPr lang="en-US" sz="4000" dirty="0" err="1">
                <a:solidFill>
                  <a:srgbClr val="38389A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Hugoniot</a:t>
            </a:r>
            <a:r>
              <a:rPr lang="en-US" sz="4000" dirty="0">
                <a:solidFill>
                  <a:srgbClr val="38389A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Curves of </a:t>
            </a:r>
            <a:r>
              <a:rPr lang="en-US" sz="4000" dirty="0">
                <a:solidFill>
                  <a:srgbClr val="C0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MgO</a:t>
            </a:r>
            <a:r>
              <a:rPr lang="en-US" sz="4000" dirty="0">
                <a:solidFill>
                  <a:srgbClr val="38389A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4000" dirty="0">
                <a:solidFill>
                  <a:srgbClr val="C0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MgSiO</a:t>
            </a:r>
            <a:r>
              <a:rPr lang="en-US" sz="4000" baseline="-25000" dirty="0">
                <a:solidFill>
                  <a:srgbClr val="C0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br>
              <a:rPr lang="en-US" baseline="-25000" dirty="0">
                <a:solidFill>
                  <a:srgbClr val="38389A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dirty="0">
                <a:solidFill>
                  <a:srgbClr val="38389A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Fully interacting EOS and Linear Mixing agree quite well.</a:t>
            </a:r>
            <a:endParaRPr lang="en-US" sz="2800" baseline="-25000" dirty="0">
              <a:solidFill>
                <a:srgbClr val="38389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2997844" y="2032748"/>
            <a:ext cx="983847" cy="787079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 Bold" pitchFamily="1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C265632-6E04-8747-B752-B96FFE086C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390979" y="1951702"/>
            <a:ext cx="4210593" cy="356775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A8C333F-83CD-5641-92F6-E5F9AB0F2A6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6252" y="1951702"/>
            <a:ext cx="4210593" cy="35677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5FF0C6F-1C17-8943-A3C9-42FAD0BE21DC}"/>
              </a:ext>
            </a:extLst>
          </p:cNvPr>
          <p:cNvSpPr txBox="1"/>
          <p:nvPr/>
        </p:nvSpPr>
        <p:spPr>
          <a:xfrm>
            <a:off x="784191" y="5527831"/>
            <a:ext cx="1366336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McCoy et al.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PRB 2019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D2ECC41-E6A6-B041-BBA0-BF57DCA8D07D}"/>
              </a:ext>
            </a:extLst>
          </p:cNvPr>
          <p:cNvCxnSpPr>
            <a:cxnSpLocks/>
          </p:cNvCxnSpPr>
          <p:nvPr/>
        </p:nvCxnSpPr>
        <p:spPr bwMode="auto">
          <a:xfrm flipV="1">
            <a:off x="1467359" y="4692662"/>
            <a:ext cx="0" cy="826794"/>
          </a:xfrm>
          <a:prstGeom prst="straightConnector1">
            <a:avLst/>
          </a:prstGeom>
          <a:solidFill>
            <a:srgbClr val="FFFF99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54F628C-1639-CB4B-A6BC-0828CA1C42F4}"/>
              </a:ext>
            </a:extLst>
          </p:cNvPr>
          <p:cNvSpPr txBox="1"/>
          <p:nvPr/>
        </p:nvSpPr>
        <p:spPr>
          <a:xfrm>
            <a:off x="4429579" y="5527831"/>
            <a:ext cx="1289135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38389A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err="1">
                <a:solidFill>
                  <a:srgbClr val="38389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Millot</a:t>
            </a:r>
            <a:r>
              <a:rPr lang="en-US" b="1" dirty="0">
                <a:solidFill>
                  <a:srgbClr val="38389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al.</a:t>
            </a:r>
          </a:p>
          <a:p>
            <a:pPr algn="ctr"/>
            <a:r>
              <a:rPr lang="en-US" b="1" dirty="0">
                <a:solidFill>
                  <a:srgbClr val="38389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GRL 2020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4922A9D-534C-374B-9CDE-A45A1C6CC927}"/>
              </a:ext>
            </a:extLst>
          </p:cNvPr>
          <p:cNvCxnSpPr>
            <a:cxnSpLocks/>
          </p:cNvCxnSpPr>
          <p:nvPr/>
        </p:nvCxnSpPr>
        <p:spPr bwMode="auto">
          <a:xfrm flipV="1">
            <a:off x="5074147" y="4692664"/>
            <a:ext cx="0" cy="835167"/>
          </a:xfrm>
          <a:prstGeom prst="straightConnector1">
            <a:avLst/>
          </a:prstGeom>
          <a:solidFill>
            <a:srgbClr val="FFFF99"/>
          </a:solidFill>
          <a:ln w="28575" cap="flat" cmpd="sng" algn="ctr">
            <a:solidFill>
              <a:srgbClr val="38389A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EC9A6E7E-629A-924D-8D03-DD1B10DB4297}"/>
              </a:ext>
            </a:extLst>
          </p:cNvPr>
          <p:cNvSpPr txBox="1"/>
          <p:nvPr/>
        </p:nvSpPr>
        <p:spPr>
          <a:xfrm>
            <a:off x="1041835" y="1573995"/>
            <a:ext cx="244793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38389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38389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Soubiran</a:t>
            </a:r>
            <a:r>
              <a:rPr lang="en-US" b="1" dirty="0">
                <a:solidFill>
                  <a:srgbClr val="38389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al. JCP 2019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5A7C2CE-D58D-414E-A381-5307128BF152}"/>
              </a:ext>
            </a:extLst>
          </p:cNvPr>
          <p:cNvSpPr txBox="1"/>
          <p:nvPr/>
        </p:nvSpPr>
        <p:spPr>
          <a:xfrm>
            <a:off x="4940731" y="1558304"/>
            <a:ext cx="344652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Gonzalez et al. PRB 2020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7DB2807-D65F-F44D-9078-3548CBC5D11D}"/>
                  </a:ext>
                </a:extLst>
              </p:cNvPr>
              <p:cNvSpPr/>
              <p:nvPr/>
            </p:nvSpPr>
            <p:spPr>
              <a:xfrm>
                <a:off x="451199" y="6315379"/>
                <a:ext cx="8150373" cy="4754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Linear mixing works well for</a:t>
                </a:r>
                <a:r>
                  <a:rPr lang="en-US" sz="2400" b="1" dirty="0">
                    <a:solidFill>
                      <a:schemeClr val="tx1"/>
                    </a:solidFill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𝑻</m:t>
                    </m:r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≳</m:t>
                    </m:r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𝟐</m:t>
                    </m:r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  <m:sSup>
                      <m:sSup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𝟏𝟎</m:t>
                        </m:r>
                      </m:e>
                      <m:sup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𝟓</m:t>
                        </m:r>
                      </m:sup>
                    </m:sSup>
                    <m:r>
                      <a:rPr lang="en-US" sz="2400" b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𝐊</m:t>
                    </m:r>
                    <m:r>
                      <m:rPr>
                        <m:nor/>
                      </m:rPr>
                      <a:rPr lang="en-US" sz="2400" b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    </m:t>
                    </m:r>
                    <m:r>
                      <m:rPr>
                        <m:nor/>
                      </m:rPr>
                      <a:rPr lang="en-US" sz="24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m:t>and</m:t>
                    </m:r>
                    <m:r>
                      <a:rPr lang="en-US" sz="24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   </m:t>
                    </m:r>
                    <m:sSub>
                      <m:sSub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𝝔</m:t>
                        </m:r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/</m:t>
                        </m:r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𝝔</m:t>
                        </m:r>
                      </m:e>
                      <m:sub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𝟎</m:t>
                        </m:r>
                      </m:sub>
                    </m:sSub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≳</m:t>
                    </m:r>
                  </m:oMath>
                </a14:m>
                <a:r>
                  <a:rPr lang="en-US" sz="24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3.2</a:t>
                </a:r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7DB2807-D65F-F44D-9078-3548CBC5D1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199" y="6315379"/>
                <a:ext cx="8150373" cy="475451"/>
              </a:xfrm>
              <a:prstGeom prst="rect">
                <a:avLst/>
              </a:prstGeom>
              <a:blipFill>
                <a:blip r:embed="rId5"/>
                <a:stretch>
                  <a:fillRect l="-1244" t="-5263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41525128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15300"/>
            <a:ext cx="9144000" cy="908050"/>
          </a:xfrm>
        </p:spPr>
        <p:txBody>
          <a:bodyPr anchor="ctr">
            <a:normAutofit/>
          </a:bodyPr>
          <a:lstStyle/>
          <a:p>
            <a:pPr algn="ctr"/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Hugoniot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Curves of BN and B</a:t>
            </a:r>
            <a:r>
              <a:rPr lang="en-US" sz="4000" baseline="-250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879E22F-C980-C446-B7C6-6534835E1B8A}"/>
              </a:ext>
            </a:extLst>
          </p:cNvPr>
          <p:cNvSpPr/>
          <p:nvPr/>
        </p:nvSpPr>
        <p:spPr bwMode="auto">
          <a:xfrm>
            <a:off x="1" y="0"/>
            <a:ext cx="9144000" cy="163576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 Bold" pitchFamily="1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E717B74-A2AE-7C4F-995C-DB6869AFDA14}"/>
              </a:ext>
            </a:extLst>
          </p:cNvPr>
          <p:cNvGrpSpPr/>
          <p:nvPr/>
        </p:nvGrpSpPr>
        <p:grpSpPr>
          <a:xfrm>
            <a:off x="0" y="1200031"/>
            <a:ext cx="9144000" cy="3626400"/>
            <a:chOff x="0" y="-883200"/>
            <a:chExt cx="9144000" cy="36264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95D2A46-6B17-664A-AB3C-12FC2282A06D}"/>
                </a:ext>
              </a:extLst>
            </p:cNvPr>
            <p:cNvSpPr/>
            <p:nvPr/>
          </p:nvSpPr>
          <p:spPr bwMode="auto">
            <a:xfrm>
              <a:off x="0" y="2371342"/>
              <a:ext cx="9144000" cy="371858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 Bold" pitchFamily="1" charset="0"/>
              </a:endParaRPr>
            </a:p>
          </p:txBody>
        </p:sp>
        <p:pic>
          <p:nvPicPr>
            <p:cNvPr id="6" name="Picture 5" descr="Graphical user interface, text, application, email&#10;&#10;Description automatically generated">
              <a:extLst>
                <a:ext uri="{FF2B5EF4-FFF2-40B4-BE49-F238E27FC236}">
                  <a16:creationId xmlns:a16="http://schemas.microsoft.com/office/drawing/2014/main" id="{94D4CB2E-3C90-6A4C-A6F6-0690D87403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1227" y="162047"/>
              <a:ext cx="8681545" cy="2408084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</p:pic>
        <p:pic>
          <p:nvPicPr>
            <p:cNvPr id="3" name="Picture 2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DBB094BD-5F7D-0749-B1F2-A6D6BC170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1227" y="-883200"/>
              <a:ext cx="2692400" cy="723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8112200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610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0" y="167427"/>
            <a:ext cx="9144000" cy="908050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rgbClr val="38389A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Nonlinear Mixing Effects in </a:t>
            </a:r>
            <a:r>
              <a:rPr lang="en-US" sz="4000" dirty="0">
                <a:solidFill>
                  <a:srgbClr val="C0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MgSiO</a:t>
            </a:r>
            <a:r>
              <a:rPr lang="en-US" sz="4000" baseline="-25000" dirty="0">
                <a:solidFill>
                  <a:srgbClr val="C0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br>
              <a:rPr lang="en-US" baseline="-25000" dirty="0">
                <a:solidFill>
                  <a:srgbClr val="38389A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dirty="0">
                <a:solidFill>
                  <a:srgbClr val="38389A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Fully interacting EOS and Linear Mixing agree quite well.</a:t>
            </a:r>
            <a:endParaRPr lang="en-US" sz="2800" baseline="-25000" dirty="0">
              <a:solidFill>
                <a:srgbClr val="38389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7DB2807-D65F-F44D-9078-3548CBC5D11D}"/>
                  </a:ext>
                </a:extLst>
              </p:cNvPr>
              <p:cNvSpPr/>
              <p:nvPr/>
            </p:nvSpPr>
            <p:spPr>
              <a:xfrm>
                <a:off x="451199" y="6315379"/>
                <a:ext cx="8150373" cy="4754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Linear mixing works well for</a:t>
                </a:r>
                <a:r>
                  <a:rPr lang="en-US" sz="2400" b="1" dirty="0">
                    <a:solidFill>
                      <a:schemeClr val="tx1"/>
                    </a:solidFill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𝑻</m:t>
                    </m:r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≳</m:t>
                    </m:r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𝟐</m:t>
                    </m:r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  <m:sSup>
                      <m:sSup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𝟏𝟎</m:t>
                        </m:r>
                      </m:e>
                      <m:sup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𝟓</m:t>
                        </m:r>
                      </m:sup>
                    </m:sSup>
                    <m:r>
                      <a:rPr lang="en-US" sz="2400" b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𝐊</m:t>
                    </m:r>
                    <m:r>
                      <m:rPr>
                        <m:nor/>
                      </m:rPr>
                      <a:rPr lang="en-US" sz="2400" b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    </m:t>
                    </m:r>
                    <m:r>
                      <m:rPr>
                        <m:nor/>
                      </m:rPr>
                      <a:rPr lang="en-US" sz="24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m:t>and</m:t>
                    </m:r>
                    <m:r>
                      <a:rPr lang="en-US" sz="24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   </m:t>
                    </m:r>
                    <m:sSub>
                      <m:sSub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𝝔</m:t>
                        </m:r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/</m:t>
                        </m:r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𝝔</m:t>
                        </m:r>
                      </m:e>
                      <m:sub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𝟎</m:t>
                        </m:r>
                      </m:sub>
                    </m:sSub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≳</m:t>
                    </m:r>
                  </m:oMath>
                </a14:m>
                <a:r>
                  <a:rPr lang="en-US" sz="24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3.2</a:t>
                </a:r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7DB2807-D65F-F44D-9078-3548CBC5D1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199" y="6315379"/>
                <a:ext cx="8150373" cy="475451"/>
              </a:xfrm>
              <a:prstGeom prst="rect">
                <a:avLst/>
              </a:prstGeom>
              <a:blipFill>
                <a:blip r:embed="rId5"/>
                <a:stretch>
                  <a:fillRect l="-1244" t="-5263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CF973AB3-6A27-C74A-970C-B20A8342AFC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2946"/>
          <a:stretch/>
        </p:blipFill>
        <p:spPr>
          <a:xfrm>
            <a:off x="206120" y="1956390"/>
            <a:ext cx="8534636" cy="3976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621352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D5FE9131-B12E-E744-A902-DA846C59598D}"/>
              </a:ext>
            </a:extLst>
          </p:cNvPr>
          <p:cNvGrpSpPr/>
          <p:nvPr/>
        </p:nvGrpSpPr>
        <p:grpSpPr>
          <a:xfrm>
            <a:off x="209550" y="503434"/>
            <a:ext cx="8686800" cy="754714"/>
            <a:chOff x="209550" y="503434"/>
            <a:chExt cx="8686800" cy="75471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829043B-84D1-1C4D-BE31-43D8FD3C9F15}"/>
                </a:ext>
              </a:extLst>
            </p:cNvPr>
            <p:cNvGrpSpPr/>
            <p:nvPr/>
          </p:nvGrpSpPr>
          <p:grpSpPr>
            <a:xfrm>
              <a:off x="209550" y="1163216"/>
              <a:ext cx="8686800" cy="94932"/>
              <a:chOff x="209550" y="618686"/>
              <a:chExt cx="8686800" cy="94932"/>
            </a:xfrm>
          </p:grpSpPr>
          <p:sp>
            <p:nvSpPr>
              <p:cNvPr id="14" name="Rectangle 23">
                <a:extLst>
                  <a:ext uri="{FF2B5EF4-FFF2-40B4-BE49-F238E27FC236}">
                    <a16:creationId xmlns:a16="http://schemas.microsoft.com/office/drawing/2014/main" id="{B5DCCDAB-9072-A446-8613-40B4B17DE87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09550" y="618686"/>
                <a:ext cx="8686800" cy="45720"/>
              </a:xfrm>
              <a:prstGeom prst="rect">
                <a:avLst/>
              </a:prstGeom>
              <a:solidFill>
                <a:srgbClr val="00007D">
                  <a:alpha val="78000"/>
                </a:srgbClr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Chalkboard Bold" pitchFamily="1" charset="0"/>
                </a:endParaRPr>
              </a:p>
            </p:txBody>
          </p:sp>
          <p:sp>
            <p:nvSpPr>
              <p:cNvPr id="15" name="Rectangle 23">
                <a:extLst>
                  <a:ext uri="{FF2B5EF4-FFF2-40B4-BE49-F238E27FC236}">
                    <a16:creationId xmlns:a16="http://schemas.microsoft.com/office/drawing/2014/main" id="{0FFDA4B8-3A23-DA4D-BA75-8C46D3D3554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09550" y="686186"/>
                <a:ext cx="8686800" cy="27432"/>
              </a:xfrm>
              <a:prstGeom prst="rect">
                <a:avLst/>
              </a:prstGeom>
              <a:solidFill>
                <a:srgbClr val="00007D">
                  <a:alpha val="78000"/>
                </a:srgbClr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>
                  <a:latin typeface="Chalkboard Bold" pitchFamily="1" charset="0"/>
                </a:endParaRPr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C5D69A7-FAE6-BE42-A5E4-05E03D132F88}"/>
                </a:ext>
              </a:extLst>
            </p:cNvPr>
            <p:cNvSpPr/>
            <p:nvPr/>
          </p:nvSpPr>
          <p:spPr bwMode="auto">
            <a:xfrm>
              <a:off x="209550" y="503434"/>
              <a:ext cx="8686800" cy="257088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 Bold" pitchFamily="1" charset="0"/>
              </a:endParaRPr>
            </a:p>
          </p:txBody>
        </p:sp>
      </p:grpSp>
      <p:sp>
        <p:nvSpPr>
          <p:cNvPr id="836610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0" y="167427"/>
            <a:ext cx="9144000" cy="908050"/>
          </a:xfrm>
        </p:spPr>
        <p:txBody>
          <a:bodyPr/>
          <a:lstStyle/>
          <a:p>
            <a:pPr algn="ctr"/>
            <a:r>
              <a:rPr lang="en-US" sz="4000" dirty="0" err="1">
                <a:solidFill>
                  <a:srgbClr val="38389A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Hugoniot</a:t>
            </a:r>
            <a:r>
              <a:rPr lang="en-US" sz="4000" dirty="0">
                <a:solidFill>
                  <a:srgbClr val="38389A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Curves of </a:t>
            </a:r>
            <a:r>
              <a:rPr lang="en-US" sz="4000" dirty="0">
                <a:solidFill>
                  <a:srgbClr val="C0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</a:t>
            </a:r>
            <a:r>
              <a:rPr lang="en-US" sz="4000" dirty="0">
                <a:solidFill>
                  <a:srgbClr val="38389A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4000" dirty="0">
                <a:solidFill>
                  <a:srgbClr val="C0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</a:t>
            </a:r>
            <a:r>
              <a:rPr lang="en-US" sz="4000" baseline="-25000" dirty="0">
                <a:solidFill>
                  <a:srgbClr val="C0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br>
              <a:rPr lang="en-US" baseline="-25000" dirty="0">
                <a:solidFill>
                  <a:srgbClr val="38389A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dirty="0">
                <a:solidFill>
                  <a:srgbClr val="38389A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Experimental CO</a:t>
            </a:r>
            <a:r>
              <a:rPr lang="en-US" sz="2800" baseline="-25000" dirty="0">
                <a:solidFill>
                  <a:srgbClr val="38389A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800" dirty="0">
                <a:solidFill>
                  <a:srgbClr val="38389A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8389A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Hugoniot</a:t>
            </a:r>
            <a:r>
              <a:rPr lang="en-US" sz="2800" dirty="0">
                <a:solidFill>
                  <a:srgbClr val="38389A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agree with Linear Mixing result</a:t>
            </a:r>
            <a:endParaRPr lang="en-US" sz="2800" baseline="-25000" dirty="0">
              <a:solidFill>
                <a:srgbClr val="38389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FF0C6F-1C17-8943-A3C9-42FAD0BE21DC}"/>
              </a:ext>
            </a:extLst>
          </p:cNvPr>
          <p:cNvSpPr txBox="1"/>
          <p:nvPr/>
        </p:nvSpPr>
        <p:spPr>
          <a:xfrm>
            <a:off x="285371" y="5495507"/>
            <a:ext cx="1500475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38389A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38389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Crandall et al.</a:t>
            </a:r>
          </a:p>
          <a:p>
            <a:pPr algn="ctr"/>
            <a:r>
              <a:rPr lang="en-US" b="1" dirty="0">
                <a:solidFill>
                  <a:srgbClr val="38389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PRL 2020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B166888-940A-4E4B-BC52-0FC4A10F28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129507" y="1441612"/>
            <a:ext cx="6456631" cy="5407229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D2ECC41-E6A6-B041-BBA0-BF57DCA8D07D}"/>
              </a:ext>
            </a:extLst>
          </p:cNvPr>
          <p:cNvCxnSpPr>
            <a:cxnSpLocks/>
          </p:cNvCxnSpPr>
          <p:nvPr/>
        </p:nvCxnSpPr>
        <p:spPr bwMode="auto">
          <a:xfrm>
            <a:off x="1785846" y="5724079"/>
            <a:ext cx="1283175" cy="0"/>
          </a:xfrm>
          <a:prstGeom prst="straightConnector1">
            <a:avLst/>
          </a:prstGeom>
          <a:solidFill>
            <a:srgbClr val="FFFF99"/>
          </a:solidFill>
          <a:ln w="28575" cap="flat" cmpd="sng" algn="ctr">
            <a:solidFill>
              <a:srgbClr val="38389A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516809932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357739" y="233253"/>
            <a:ext cx="8280400" cy="908050"/>
          </a:xfrm>
        </p:spPr>
        <p:txBody>
          <a:bodyPr anchor="ctr"/>
          <a:lstStyle/>
          <a:p>
            <a:pPr algn="ctr"/>
            <a:r>
              <a:rPr lang="en-US" sz="3600" dirty="0">
                <a:solidFill>
                  <a:srgbClr val="363398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Arial Rounded MT Bold"/>
                <a:cs typeface="Arial Rounded MT Bold"/>
              </a:rPr>
              <a:t>Outline</a:t>
            </a:r>
            <a:endParaRPr lang="en-US" sz="4000" dirty="0"/>
          </a:p>
        </p:txBody>
      </p:sp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6003925" y="1929345"/>
            <a:ext cx="2149475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endParaRPr lang="en-US" sz="3200">
              <a:latin typeface="Arial" charset="0"/>
            </a:endParaRPr>
          </a:p>
        </p:txBody>
      </p:sp>
      <p:sp>
        <p:nvSpPr>
          <p:cNvPr id="69636" name="Text Box 5"/>
          <p:cNvSpPr txBox="1">
            <a:spLocks noChangeArrowheads="1"/>
          </p:cNvSpPr>
          <p:nvPr/>
        </p:nvSpPr>
        <p:spPr bwMode="auto">
          <a:xfrm>
            <a:off x="247230" y="1933656"/>
            <a:ext cx="8686800" cy="2400657"/>
          </a:xfrm>
          <a:prstGeom prst="rect">
            <a:avLst/>
          </a:prstGeom>
          <a:solidFill>
            <a:srgbClr val="FFEAA6"/>
          </a:solidFill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spcAft>
                <a:spcPts val="1200"/>
              </a:spcAft>
              <a:buFontTx/>
              <a:buChar char="•"/>
            </a:pPr>
            <a:r>
              <a:rPr lang="en-US" sz="3000" b="1" dirty="0">
                <a:solidFill>
                  <a:srgbClr val="0332FF"/>
                </a:solidFill>
                <a:latin typeface="Calibri"/>
                <a:cs typeface="Calibri"/>
              </a:rPr>
              <a:t>P</a:t>
            </a:r>
            <a:r>
              <a:rPr lang="en-US" sz="3000" b="1" dirty="0">
                <a:latin typeface="Calibri"/>
                <a:cs typeface="Calibri"/>
              </a:rPr>
              <a:t>ath </a:t>
            </a:r>
            <a:r>
              <a:rPr lang="en-US" sz="3000" b="1" dirty="0">
                <a:solidFill>
                  <a:srgbClr val="0332FF"/>
                </a:solidFill>
                <a:latin typeface="Calibri"/>
                <a:cs typeface="Calibri"/>
              </a:rPr>
              <a:t>i</a:t>
            </a:r>
            <a:r>
              <a:rPr lang="en-US" sz="3000" b="1" dirty="0">
                <a:latin typeface="Calibri"/>
                <a:cs typeface="Calibri"/>
              </a:rPr>
              <a:t>ntegral </a:t>
            </a:r>
            <a:r>
              <a:rPr lang="en-US" sz="3000" b="1" dirty="0">
                <a:solidFill>
                  <a:srgbClr val="0332FF"/>
                </a:solidFill>
                <a:latin typeface="Calibri"/>
                <a:cs typeface="Calibri"/>
              </a:rPr>
              <a:t>M</a:t>
            </a:r>
            <a:r>
              <a:rPr lang="en-US" sz="3000" b="1" dirty="0">
                <a:latin typeface="Calibri"/>
                <a:cs typeface="Calibri"/>
              </a:rPr>
              <a:t>onte </a:t>
            </a:r>
            <a:r>
              <a:rPr lang="en-US" sz="3000" b="1" dirty="0">
                <a:solidFill>
                  <a:srgbClr val="0332FF"/>
                </a:solidFill>
                <a:latin typeface="Calibri"/>
                <a:cs typeface="Calibri"/>
              </a:rPr>
              <a:t>C</a:t>
            </a:r>
            <a:r>
              <a:rPr lang="en-US" sz="3000" b="1" dirty="0">
                <a:latin typeface="Calibri"/>
                <a:cs typeface="Calibri"/>
              </a:rPr>
              <a:t>arlo </a:t>
            </a:r>
            <a:r>
              <a:rPr lang="en-US" sz="3000" b="1" dirty="0">
                <a:solidFill>
                  <a:srgbClr val="0332FF"/>
                </a:solidFill>
                <a:latin typeface="Calibri"/>
                <a:cs typeface="Calibri"/>
              </a:rPr>
              <a:t>(PIMC) </a:t>
            </a:r>
            <a:r>
              <a:rPr lang="en-US" sz="3000" b="1" dirty="0">
                <a:latin typeface="Calibri"/>
                <a:cs typeface="Calibri"/>
              </a:rPr>
              <a:t>method</a:t>
            </a:r>
            <a:r>
              <a:rPr lang="en-US" sz="3000" b="1" dirty="0">
                <a:solidFill>
                  <a:srgbClr val="0432FF"/>
                </a:solidFill>
                <a:latin typeface="Calibri"/>
                <a:cs typeface="Calibri"/>
              </a:rPr>
              <a:t> </a:t>
            </a:r>
            <a:r>
              <a:rPr lang="en-US" sz="3000" b="1" dirty="0">
                <a:latin typeface="Calibri"/>
                <a:cs typeface="Calibri"/>
              </a:rPr>
              <a:t> </a:t>
            </a:r>
          </a:p>
          <a:p>
            <a:pPr marL="457200" indent="-457200">
              <a:spcAft>
                <a:spcPts val="1200"/>
              </a:spcAft>
              <a:buFontTx/>
              <a:buChar char="•"/>
            </a:pPr>
            <a:r>
              <a:rPr lang="en-US" sz="3000" b="1" dirty="0">
                <a:latin typeface="Calibri"/>
                <a:cs typeface="Calibri"/>
              </a:rPr>
              <a:t>Linear mixing approximation</a:t>
            </a:r>
          </a:p>
          <a:p>
            <a:pPr marL="457200" indent="-457200">
              <a:spcAft>
                <a:spcPts val="1200"/>
              </a:spcAft>
              <a:buFontTx/>
              <a:buChar char="•"/>
            </a:pPr>
            <a:r>
              <a:rPr lang="en-US" sz="3000" b="1" dirty="0">
                <a:solidFill>
                  <a:srgbClr val="FF0000"/>
                </a:solidFill>
                <a:latin typeface="Calibri"/>
                <a:cs typeface="Calibri"/>
              </a:rPr>
              <a:t>FPEOS</a:t>
            </a:r>
            <a:r>
              <a:rPr lang="en-US" sz="3000" b="1" dirty="0">
                <a:latin typeface="Calibri"/>
                <a:cs typeface="Calibri"/>
              </a:rPr>
              <a:t> database</a:t>
            </a:r>
          </a:p>
          <a:p>
            <a:pPr marL="457200" indent="-457200">
              <a:spcAft>
                <a:spcPts val="1200"/>
              </a:spcAft>
              <a:buFontTx/>
              <a:buChar char="•"/>
            </a:pPr>
            <a:r>
              <a:rPr lang="en-US" sz="3000" b="1" dirty="0">
                <a:latin typeface="Calibri"/>
                <a:cs typeface="Calibri"/>
              </a:rPr>
              <a:t>Comparison with different experiments</a:t>
            </a:r>
            <a:endParaRPr lang="en-US" sz="3000" b="1" dirty="0">
              <a:solidFill>
                <a:srgbClr val="0332FF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4452802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610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0" y="167427"/>
            <a:ext cx="9144000" cy="908050"/>
          </a:xfrm>
        </p:spPr>
        <p:txBody>
          <a:bodyPr/>
          <a:lstStyle/>
          <a:p>
            <a:pPr algn="ctr"/>
            <a:r>
              <a:rPr lang="en-US" sz="4000" dirty="0" err="1">
                <a:solidFill>
                  <a:srgbClr val="38389A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Hugoniot</a:t>
            </a:r>
            <a:r>
              <a:rPr lang="en-US" sz="4000" dirty="0">
                <a:solidFill>
                  <a:srgbClr val="38389A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Curves of </a:t>
            </a:r>
            <a:r>
              <a:rPr lang="en-US" sz="4000" dirty="0">
                <a:solidFill>
                  <a:srgbClr val="C0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4000" baseline="-25000" dirty="0">
                <a:solidFill>
                  <a:srgbClr val="C0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4000" dirty="0">
                <a:solidFill>
                  <a:srgbClr val="C0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4000" dirty="0">
                <a:solidFill>
                  <a:srgbClr val="38389A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dirty="0">
                <a:solidFill>
                  <a:srgbClr val="C0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4000" baseline="-25000" dirty="0">
                <a:solidFill>
                  <a:srgbClr val="C0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4000" dirty="0">
                <a:solidFill>
                  <a:srgbClr val="C0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4000" baseline="-25000" dirty="0">
                <a:solidFill>
                  <a:srgbClr val="C0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4000" dirty="0">
                <a:solidFill>
                  <a:srgbClr val="38389A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, and </a:t>
            </a:r>
            <a:r>
              <a:rPr lang="en-US" sz="4000" dirty="0">
                <a:solidFill>
                  <a:srgbClr val="C0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Al</a:t>
            </a:r>
            <a:r>
              <a:rPr lang="en-US" sz="4000" baseline="-25000" dirty="0">
                <a:solidFill>
                  <a:srgbClr val="C0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4000" dirty="0">
                <a:solidFill>
                  <a:srgbClr val="C0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4000" baseline="-25000" dirty="0">
                <a:solidFill>
                  <a:srgbClr val="C0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br>
              <a:rPr lang="en-US" baseline="-25000" dirty="0">
                <a:solidFill>
                  <a:srgbClr val="38389A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dirty="0">
                <a:solidFill>
                  <a:srgbClr val="38389A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Experimental H</a:t>
            </a:r>
            <a:r>
              <a:rPr lang="en-US" sz="2800" baseline="-25000" dirty="0">
                <a:solidFill>
                  <a:srgbClr val="38389A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800" dirty="0">
                <a:solidFill>
                  <a:srgbClr val="38389A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 </a:t>
            </a:r>
            <a:r>
              <a:rPr lang="en-US" sz="2800" dirty="0" err="1">
                <a:solidFill>
                  <a:srgbClr val="38389A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Hugoniot</a:t>
            </a:r>
            <a:r>
              <a:rPr lang="en-US" sz="2800" dirty="0">
                <a:solidFill>
                  <a:srgbClr val="38389A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agree with Linear Mixing result</a:t>
            </a:r>
            <a:endParaRPr lang="en-US" sz="2800" baseline="-25000" dirty="0">
              <a:solidFill>
                <a:srgbClr val="38389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2F81302-E123-0749-BE70-CCC2DE2B7AF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794057" y="1534877"/>
            <a:ext cx="5627021" cy="4649623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D2ECC41-E6A6-B041-BBA0-BF57DCA8D07D}"/>
              </a:ext>
            </a:extLst>
          </p:cNvPr>
          <p:cNvCxnSpPr>
            <a:cxnSpLocks/>
          </p:cNvCxnSpPr>
          <p:nvPr/>
        </p:nvCxnSpPr>
        <p:spPr bwMode="auto">
          <a:xfrm flipV="1">
            <a:off x="2290813" y="5225415"/>
            <a:ext cx="1152265" cy="1069835"/>
          </a:xfrm>
          <a:prstGeom prst="straightConnector1">
            <a:avLst/>
          </a:prstGeom>
          <a:solidFill>
            <a:srgbClr val="FFFF99"/>
          </a:solidFill>
          <a:ln w="57150" cap="flat" cmpd="sng" algn="ctr">
            <a:solidFill>
              <a:srgbClr val="38389A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9406C4C-7AEC-8E42-8EC5-DE8878CE145B}"/>
              </a:ext>
            </a:extLst>
          </p:cNvPr>
          <p:cNvCxnSpPr>
            <a:cxnSpLocks/>
          </p:cNvCxnSpPr>
          <p:nvPr/>
        </p:nvCxnSpPr>
        <p:spPr bwMode="auto">
          <a:xfrm flipV="1">
            <a:off x="3645539" y="5212256"/>
            <a:ext cx="281570" cy="1015822"/>
          </a:xfrm>
          <a:prstGeom prst="straightConnector1">
            <a:avLst/>
          </a:prstGeom>
          <a:solidFill>
            <a:srgbClr val="FFFF99"/>
          </a:solidFill>
          <a:ln w="57150" cap="flat" cmpd="sng" algn="ctr">
            <a:solidFill>
              <a:srgbClr val="38389A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5FF0C6F-1C17-8943-A3C9-42FAD0BE21DC}"/>
              </a:ext>
            </a:extLst>
          </p:cNvPr>
          <p:cNvSpPr txBox="1"/>
          <p:nvPr/>
        </p:nvSpPr>
        <p:spPr>
          <a:xfrm>
            <a:off x="861744" y="6184499"/>
            <a:ext cx="1551386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38389A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38389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Reanalyzed by</a:t>
            </a:r>
          </a:p>
          <a:p>
            <a:pPr algn="ctr"/>
            <a:r>
              <a:rPr lang="en-US" b="1" dirty="0">
                <a:solidFill>
                  <a:srgbClr val="38389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Knudson et al.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8FEDC41-9AC6-0647-91AE-295A8B539FD1}"/>
              </a:ext>
            </a:extLst>
          </p:cNvPr>
          <p:cNvSpPr txBox="1"/>
          <p:nvPr/>
        </p:nvSpPr>
        <p:spPr>
          <a:xfrm>
            <a:off x="2543723" y="6189578"/>
            <a:ext cx="2165131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38389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38389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Experiments by</a:t>
            </a:r>
          </a:p>
          <a:p>
            <a:pPr algn="ctr"/>
            <a:r>
              <a:rPr lang="en-US" b="1" dirty="0" err="1">
                <a:solidFill>
                  <a:srgbClr val="38389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Podurets</a:t>
            </a:r>
            <a:r>
              <a:rPr lang="en-US" b="1" dirty="0">
                <a:solidFill>
                  <a:srgbClr val="38389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al. 1972</a:t>
            </a:r>
          </a:p>
        </p:txBody>
      </p:sp>
    </p:spTree>
    <p:extLst>
      <p:ext uri="{BB962C8B-B14F-4D97-AF65-F5344CB8AC3E}">
        <p14:creationId xmlns:p14="http://schemas.microsoft.com/office/powerpoint/2010/main" val="23787989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15300"/>
            <a:ext cx="9144000" cy="908050"/>
          </a:xfrm>
        </p:spPr>
        <p:txBody>
          <a:bodyPr anchor="ctr">
            <a:normAutofit/>
          </a:bodyPr>
          <a:lstStyle/>
          <a:p>
            <a:pPr algn="ctr"/>
            <a:r>
              <a:rPr lang="en-US" sz="4000" dirty="0">
                <a:solidFill>
                  <a:srgbClr val="38389A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FPEOS: 11+10 Available Tables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4315ED-53E4-C242-B7AD-24137504831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60429" y="771885"/>
            <a:ext cx="8809157" cy="5845892"/>
          </a:xfrm>
          <a:prstGeom prst="rect">
            <a:avLst/>
          </a:prstGeom>
        </p:spPr>
      </p:pic>
      <p:pic>
        <p:nvPicPr>
          <p:cNvPr id="5" name="Picture 4" descr="A racing car on a road&#10;&#10;Description automatically generated">
            <a:extLst>
              <a:ext uri="{FF2B5EF4-FFF2-40B4-BE49-F238E27FC236}">
                <a16:creationId xmlns:a16="http://schemas.microsoft.com/office/drawing/2014/main" id="{BDF622D5-E1D3-B649-9E0A-2DED283F85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853" r="7752"/>
          <a:stretch/>
        </p:blipFill>
        <p:spPr>
          <a:xfrm>
            <a:off x="174413" y="86857"/>
            <a:ext cx="1127613" cy="422009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6" name="Picture 5" descr="A racing car on a road&#10;&#10;Description automatically generated">
            <a:extLst>
              <a:ext uri="{FF2B5EF4-FFF2-40B4-BE49-F238E27FC236}">
                <a16:creationId xmlns:a16="http://schemas.microsoft.com/office/drawing/2014/main" id="{4DA2BFBA-2859-5248-B75E-CBC4383D14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853" r="7752"/>
          <a:stretch/>
        </p:blipFill>
        <p:spPr>
          <a:xfrm>
            <a:off x="7841974" y="86856"/>
            <a:ext cx="1127613" cy="42200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361B25A-F3E6-814C-A3F7-3DE0365DAA1A}"/>
              </a:ext>
            </a:extLst>
          </p:cNvPr>
          <p:cNvGrpSpPr/>
          <p:nvPr/>
        </p:nvGrpSpPr>
        <p:grpSpPr>
          <a:xfrm>
            <a:off x="209550" y="643452"/>
            <a:ext cx="8686800" cy="94932"/>
            <a:chOff x="209550" y="618686"/>
            <a:chExt cx="8686800" cy="94932"/>
          </a:xfrm>
        </p:grpSpPr>
        <p:sp>
          <p:nvSpPr>
            <p:cNvPr id="8" name="Rectangle 23">
              <a:extLst>
                <a:ext uri="{FF2B5EF4-FFF2-40B4-BE49-F238E27FC236}">
                  <a16:creationId xmlns:a16="http://schemas.microsoft.com/office/drawing/2014/main" id="{D4713A9D-CF84-424C-8F6E-9BF4592FD90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9550" y="618686"/>
              <a:ext cx="8686800" cy="45720"/>
            </a:xfrm>
            <a:prstGeom prst="rect">
              <a:avLst/>
            </a:prstGeom>
            <a:solidFill>
              <a:srgbClr val="00007D">
                <a:alpha val="78000"/>
              </a:srgbClr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Chalkboard Bold" pitchFamily="1" charset="0"/>
              </a:endParaRPr>
            </a:p>
          </p:txBody>
        </p:sp>
        <p:sp>
          <p:nvSpPr>
            <p:cNvPr id="9" name="Rectangle 23">
              <a:extLst>
                <a:ext uri="{FF2B5EF4-FFF2-40B4-BE49-F238E27FC236}">
                  <a16:creationId xmlns:a16="http://schemas.microsoft.com/office/drawing/2014/main" id="{1515EC02-E33B-B34A-A66E-9F2258F6A4C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9550" y="686186"/>
              <a:ext cx="8686800" cy="27432"/>
            </a:xfrm>
            <a:prstGeom prst="rect">
              <a:avLst/>
            </a:prstGeom>
            <a:solidFill>
              <a:srgbClr val="00007D">
                <a:alpha val="78000"/>
              </a:srgbClr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dirty="0">
                <a:latin typeface="Chalkboard Bold" pitchFamily="1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3902011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610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0" y="215552"/>
            <a:ext cx="9144000" cy="908050"/>
          </a:xfrm>
        </p:spPr>
        <p:txBody>
          <a:bodyPr/>
          <a:lstStyle/>
          <a:p>
            <a:pPr algn="ctr"/>
            <a:r>
              <a:rPr lang="en-US" sz="3900" dirty="0">
                <a:solidFill>
                  <a:srgbClr val="C0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3900" dirty="0">
                <a:solidFill>
                  <a:srgbClr val="00007D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irst-</a:t>
            </a:r>
            <a:r>
              <a:rPr lang="en-US" sz="3900" dirty="0">
                <a:solidFill>
                  <a:srgbClr val="C0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3900" dirty="0">
                <a:solidFill>
                  <a:srgbClr val="00007D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rinciples </a:t>
            </a:r>
            <a:r>
              <a:rPr lang="en-US" sz="3900" dirty="0">
                <a:solidFill>
                  <a:srgbClr val="C0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3900" dirty="0">
                <a:solidFill>
                  <a:srgbClr val="00007D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quation </a:t>
            </a:r>
            <a:r>
              <a:rPr lang="en-US" sz="3900" dirty="0">
                <a:solidFill>
                  <a:srgbClr val="C0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3900" dirty="0">
                <a:solidFill>
                  <a:srgbClr val="00007D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 </a:t>
            </a:r>
            <a:r>
              <a:rPr lang="en-US" sz="3900" dirty="0">
                <a:solidFill>
                  <a:srgbClr val="C0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3900" dirty="0">
                <a:solidFill>
                  <a:srgbClr val="00007D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tate Database online </a:t>
            </a:r>
            <a:r>
              <a:rPr lang="en-US" sz="3900" dirty="0">
                <a:solidFill>
                  <a:srgbClr val="0332FF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http://</a:t>
            </a:r>
            <a:r>
              <a:rPr lang="en-US" sz="3900" dirty="0" err="1">
                <a:solidFill>
                  <a:srgbClr val="0332FF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militzer.berkeley.edu</a:t>
            </a:r>
            <a:r>
              <a:rPr lang="en-US" sz="3900" dirty="0">
                <a:solidFill>
                  <a:srgbClr val="0332FF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/FPEOS</a:t>
            </a:r>
            <a:endParaRPr lang="en-US" sz="3900" baseline="-25000" dirty="0">
              <a:solidFill>
                <a:srgbClr val="0332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DFCEBF-CCF2-5E42-9C88-A7BB8A30DD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36324" y="1335962"/>
            <a:ext cx="6937676" cy="486651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514E915-90E9-A546-B098-A22B26495A52}"/>
              </a:ext>
            </a:extLst>
          </p:cNvPr>
          <p:cNvSpPr/>
          <p:nvPr/>
        </p:nvSpPr>
        <p:spPr>
          <a:xfrm>
            <a:off x="101601" y="5934670"/>
            <a:ext cx="8930640" cy="92333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>
              <a:buClr>
                <a:srgbClr val="00B0F0"/>
              </a:buClr>
            </a:pPr>
            <a:r>
              <a:rPr lang="en-US" dirty="0">
                <a:latin typeface="Calibri" panose="020F0502020204030204" pitchFamily="34" charset="0"/>
                <a:ea typeface="Roboto Light"/>
                <a:cs typeface="Calibri" panose="020F0502020204030204" pitchFamily="34" charset="0"/>
              </a:rPr>
              <a:t>5000 first-principles calculations have been combined into our FPEOS database. So anyone can predict shock </a:t>
            </a:r>
            <a:r>
              <a:rPr lang="en-US" dirty="0" err="1">
                <a:latin typeface="Calibri" panose="020F0502020204030204" pitchFamily="34" charset="0"/>
                <a:ea typeface="Roboto Light"/>
                <a:cs typeface="Calibri" panose="020F0502020204030204" pitchFamily="34" charset="0"/>
              </a:rPr>
              <a:t>Hugoniot</a:t>
            </a:r>
            <a:r>
              <a:rPr lang="en-US" dirty="0">
                <a:latin typeface="Calibri" panose="020F0502020204030204" pitchFamily="34" charset="0"/>
                <a:ea typeface="Roboto Light"/>
                <a:cs typeface="Calibri" panose="020F0502020204030204" pitchFamily="34" charset="0"/>
              </a:rPr>
              <a:t> curves for a variety of compounds and mixtures. This will make warm dense matter calculations more reliable and efficient.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058932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FD78A633-3315-9A43-A529-4B2A6E2A5085}"/>
              </a:ext>
            </a:extLst>
          </p:cNvPr>
          <p:cNvSpPr/>
          <p:nvPr/>
        </p:nvSpPr>
        <p:spPr bwMode="auto">
          <a:xfrm>
            <a:off x="7244080" y="2722880"/>
            <a:ext cx="1767840" cy="13817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 algn="ctr">
            <a:solidFill>
              <a:srgbClr val="0232F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 Bold" pitchFamily="1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048B509-AAB3-E74D-9C36-69A8DDBFBA86}"/>
              </a:ext>
            </a:extLst>
          </p:cNvPr>
          <p:cNvSpPr/>
          <p:nvPr/>
        </p:nvSpPr>
        <p:spPr bwMode="auto">
          <a:xfrm>
            <a:off x="7254240" y="4226560"/>
            <a:ext cx="1757680" cy="13817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 Bold" pitchFamily="1" charset="0"/>
            </a:endParaRPr>
          </a:p>
        </p:txBody>
      </p:sp>
      <p:sp>
        <p:nvSpPr>
          <p:cNvPr id="836610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0" y="215552"/>
            <a:ext cx="9144000" cy="908050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rgbClr val="C0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NIF </a:t>
            </a:r>
            <a:r>
              <a:rPr lang="en-US" sz="4000" dirty="0" err="1">
                <a:solidFill>
                  <a:srgbClr val="C0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Gbar</a:t>
            </a:r>
            <a:r>
              <a:rPr lang="en-US" sz="4000" dirty="0">
                <a:solidFill>
                  <a:srgbClr val="C0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Experiment: Equations of State of C-O Mixtures in White Dwarf Stars</a:t>
            </a:r>
            <a:endParaRPr lang="en-US" sz="2800" baseline="-25000" dirty="0">
              <a:solidFill>
                <a:srgbClr val="0332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DFCEBF-CCF2-5E42-9C88-A7BB8A30DD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64" t="39440" r="35369" b="21247"/>
          <a:stretch/>
        </p:blipFill>
        <p:spPr>
          <a:xfrm>
            <a:off x="3496484" y="2517981"/>
            <a:ext cx="3633659" cy="357998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514E915-90E9-A546-B098-A22B26495A52}"/>
              </a:ext>
            </a:extLst>
          </p:cNvPr>
          <p:cNvSpPr/>
          <p:nvPr/>
        </p:nvSpPr>
        <p:spPr>
          <a:xfrm>
            <a:off x="1" y="6082704"/>
            <a:ext cx="9143999" cy="64633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buClr>
                <a:srgbClr val="00B0F0"/>
              </a:buClr>
            </a:pPr>
            <a:r>
              <a:rPr lang="en-US" sz="1200" dirty="0">
                <a:solidFill>
                  <a:srgbClr val="00B05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Glyoxal C</a:t>
            </a:r>
            <a:r>
              <a:rPr lang="en-US" sz="1200" baseline="-25000" dirty="0">
                <a:solidFill>
                  <a:srgbClr val="00B05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2</a:t>
            </a:r>
            <a:r>
              <a:rPr lang="en-US" sz="1200" dirty="0">
                <a:solidFill>
                  <a:srgbClr val="00B05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O</a:t>
            </a:r>
            <a:r>
              <a:rPr lang="en-US" sz="1200" baseline="-25000" dirty="0">
                <a:solidFill>
                  <a:srgbClr val="00B05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2</a:t>
            </a:r>
            <a:r>
              <a:rPr lang="en-US" sz="1200" dirty="0">
                <a:solidFill>
                  <a:srgbClr val="00B05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H</a:t>
            </a:r>
            <a:r>
              <a:rPr lang="en-US" sz="1200" baseline="-25000" dirty="0">
                <a:solidFill>
                  <a:srgbClr val="00B05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2</a:t>
            </a:r>
            <a:r>
              <a:rPr lang="en-US" sz="1200" dirty="0">
                <a:solidFill>
                  <a:srgbClr val="00B05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</a:p>
          <a:p>
            <a:pPr>
              <a:buClr>
                <a:srgbClr val="00B0F0"/>
              </a:buClr>
            </a:pPr>
            <a:r>
              <a:rPr lang="en-US" sz="12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  </a:t>
            </a:r>
            <a:endParaRPr lang="en-US" sz="1200" baseline="-25000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>
              <a:buClr>
                <a:srgbClr val="00B0F0"/>
              </a:buClr>
            </a:pPr>
            <a:r>
              <a:rPr lang="en-US" sz="1200" dirty="0">
                <a:solidFill>
                  <a:srgbClr val="0232FC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Acetic acid C</a:t>
            </a:r>
            <a:r>
              <a:rPr lang="en-US" sz="1200" baseline="-25000" dirty="0">
                <a:solidFill>
                  <a:srgbClr val="0232FC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2</a:t>
            </a:r>
            <a:r>
              <a:rPr lang="en-US" sz="1200" dirty="0">
                <a:solidFill>
                  <a:srgbClr val="0232FC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O</a:t>
            </a:r>
            <a:r>
              <a:rPr lang="en-US" sz="1200" baseline="-25000" dirty="0">
                <a:solidFill>
                  <a:srgbClr val="0232FC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2</a:t>
            </a:r>
            <a:r>
              <a:rPr lang="en-US" sz="1200" dirty="0">
                <a:solidFill>
                  <a:srgbClr val="0232FC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H</a:t>
            </a:r>
            <a:r>
              <a:rPr lang="en-US" sz="1200" baseline="-25000" dirty="0">
                <a:solidFill>
                  <a:srgbClr val="0232FC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4</a:t>
            </a:r>
            <a:r>
              <a:rPr lang="en-US" sz="1200" baseline="-25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BB35B1-2C90-B143-86D2-612D37D1537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773" r="6773"/>
          <a:stretch/>
        </p:blipFill>
        <p:spPr>
          <a:xfrm>
            <a:off x="202721" y="2614639"/>
            <a:ext cx="3151561" cy="310500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27B181E-0298-964C-A160-BBA748A6773A}"/>
              </a:ext>
            </a:extLst>
          </p:cNvPr>
          <p:cNvSpPr/>
          <p:nvPr/>
        </p:nvSpPr>
        <p:spPr>
          <a:xfrm>
            <a:off x="1" y="1503708"/>
            <a:ext cx="9143999" cy="92333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PI: D.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Saumon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(LANL), Blouin,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Glenzer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Swift,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Kritcher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Doppner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Whitley,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Lazicki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Falcone,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Militzer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B74B4E3-62A9-CA4E-835A-F6598601D96F}"/>
              </a:ext>
            </a:extLst>
          </p:cNvPr>
          <p:cNvSpPr/>
          <p:nvPr/>
        </p:nvSpPr>
        <p:spPr>
          <a:xfrm>
            <a:off x="123523" y="1886907"/>
            <a:ext cx="8760592" cy="646331"/>
          </a:xfrm>
          <a:prstGeom prst="rect">
            <a:avLst/>
          </a:prstGeom>
          <a:solidFill>
            <a:srgbClr val="FFE265"/>
          </a:solidFill>
          <a:ln>
            <a:solidFill>
              <a:schemeClr val="tx1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We propose to make EOS measurements along the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Hugoniot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with the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Gbar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platform of carbon-oxygen rich materials that resemble conditions in White Dwarf stars.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F4F0F70-D990-074D-9986-6911F01BD07D}"/>
              </a:ext>
            </a:extLst>
          </p:cNvPr>
          <p:cNvSpPr/>
          <p:nvPr/>
        </p:nvSpPr>
        <p:spPr>
          <a:xfrm>
            <a:off x="1720752" y="6067790"/>
            <a:ext cx="7365498" cy="64633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buClr>
                <a:srgbClr val="00B0F0"/>
              </a:buClr>
            </a:pP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comp:~/</a:t>
            </a:r>
            <a:r>
              <a:rPr lang="en-US" sz="1200" dirty="0" err="1">
                <a:solidFill>
                  <a:srgbClr val="00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fpeos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</a:t>
            </a:r>
            <a:r>
              <a:rPr lang="en-US" sz="12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fpeos</a:t>
            </a:r>
            <a:r>
              <a:rPr lang="en-US" sz="12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  <a:r>
              <a:rPr lang="en-US" sz="12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binaryMixture</a:t>
            </a:r>
            <a:r>
              <a:rPr lang="en-US" sz="12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EOS1=6 2.0 EOS2=18 2.0 rho0=1.27  E0=-227.8</a:t>
            </a:r>
          </a:p>
          <a:p>
            <a:pPr>
              <a:buClr>
                <a:srgbClr val="00B0F0"/>
              </a:buClr>
            </a:pPr>
            <a:endParaRPr lang="en-US" sz="1200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>
              <a:buClr>
                <a:srgbClr val="00B0F0"/>
              </a:buClr>
            </a:pP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comp:~/</a:t>
            </a:r>
            <a:r>
              <a:rPr lang="en-US" sz="1200" dirty="0" err="1">
                <a:solidFill>
                  <a:srgbClr val="00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fpeos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</a:t>
            </a:r>
            <a:r>
              <a:rPr lang="en-US" sz="12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fpeos</a:t>
            </a:r>
            <a:r>
              <a:rPr lang="en-US" sz="12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  <a:r>
              <a:rPr lang="en-US" sz="12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binaryMixture</a:t>
            </a:r>
            <a:r>
              <a:rPr lang="en-US" sz="12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EOS1=6 2.0 EOS2=16 2.0 rho0=1.049 E0=-229.0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7B5B2F-F6D9-2C44-AF0B-C796BC142221}"/>
              </a:ext>
            </a:extLst>
          </p:cNvPr>
          <p:cNvSpPr/>
          <p:nvPr/>
        </p:nvSpPr>
        <p:spPr>
          <a:xfrm>
            <a:off x="7564091" y="4261636"/>
            <a:ext cx="11608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Glyoxal</a:t>
            </a:r>
          </a:p>
          <a:p>
            <a:pPr algn="ctr"/>
            <a:r>
              <a:rPr lang="en-US" dirty="0">
                <a:solidFill>
                  <a:srgbClr val="00B05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</a:t>
            </a:r>
            <a:r>
              <a:rPr lang="en-US" baseline="-25000" dirty="0">
                <a:solidFill>
                  <a:srgbClr val="00B05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2</a:t>
            </a:r>
            <a:r>
              <a:rPr lang="en-US" dirty="0">
                <a:solidFill>
                  <a:srgbClr val="00B05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O</a:t>
            </a:r>
            <a:r>
              <a:rPr lang="en-US" baseline="-25000" dirty="0">
                <a:solidFill>
                  <a:srgbClr val="00B05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2</a:t>
            </a:r>
            <a:r>
              <a:rPr lang="en-US" dirty="0">
                <a:solidFill>
                  <a:srgbClr val="00B05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H</a:t>
            </a:r>
            <a:r>
              <a:rPr lang="en-US" baseline="-25000" dirty="0">
                <a:solidFill>
                  <a:srgbClr val="00B05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2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B02AE35-098F-C84B-85D1-FE2A762A53A0}"/>
              </a:ext>
            </a:extLst>
          </p:cNvPr>
          <p:cNvSpPr/>
          <p:nvPr/>
        </p:nvSpPr>
        <p:spPr>
          <a:xfrm>
            <a:off x="7285799" y="2757261"/>
            <a:ext cx="18582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0332FF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Acetic acid </a:t>
            </a:r>
          </a:p>
          <a:p>
            <a:pPr algn="ctr"/>
            <a:r>
              <a:rPr lang="en-US" dirty="0">
                <a:solidFill>
                  <a:srgbClr val="0332FF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</a:t>
            </a:r>
            <a:r>
              <a:rPr lang="en-US" baseline="-25000" dirty="0">
                <a:solidFill>
                  <a:srgbClr val="0332FF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2</a:t>
            </a:r>
            <a:r>
              <a:rPr lang="en-US" dirty="0">
                <a:solidFill>
                  <a:srgbClr val="0332FF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O</a:t>
            </a:r>
            <a:r>
              <a:rPr lang="en-US" baseline="-25000" dirty="0">
                <a:solidFill>
                  <a:srgbClr val="0332FF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2</a:t>
            </a:r>
            <a:r>
              <a:rPr lang="en-US" dirty="0">
                <a:solidFill>
                  <a:srgbClr val="0332FF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H</a:t>
            </a:r>
            <a:r>
              <a:rPr lang="en-US" baseline="-25000" dirty="0">
                <a:solidFill>
                  <a:srgbClr val="0332FF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4</a:t>
            </a:r>
            <a:r>
              <a:rPr lang="en-US" baseline="-25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A50041-E208-DD46-83B7-05DD5AC58CD1}"/>
              </a:ext>
            </a:extLst>
          </p:cNvPr>
          <p:cNvSpPr txBox="1"/>
          <p:nvPr/>
        </p:nvSpPr>
        <p:spPr>
          <a:xfrm>
            <a:off x="4844991" y="5186474"/>
            <a:ext cx="21371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merican Typewriter" panose="02090604020004020304" pitchFamily="18" charset="77"/>
                <a:cs typeface="Calibri" panose="020F0502020204030204" pitchFamily="34" charset="0"/>
              </a:rPr>
              <a:t>Graph made by D. </a:t>
            </a:r>
            <a:r>
              <a:rPr lang="en-US" sz="1200" dirty="0" err="1">
                <a:latin typeface="American Typewriter" panose="02090604020004020304" pitchFamily="18" charset="77"/>
                <a:cs typeface="Calibri" panose="020F0502020204030204" pitchFamily="34" charset="0"/>
              </a:rPr>
              <a:t>Saumon</a:t>
            </a:r>
            <a:endParaRPr lang="en-US" sz="1200" dirty="0">
              <a:latin typeface="American Typewriter" panose="02090604020004020304" pitchFamily="18" charset="77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7C343E-74AA-6E47-8F14-C002C3A34A7A}"/>
              </a:ext>
            </a:extLst>
          </p:cNvPr>
          <p:cNvSpPr txBox="1"/>
          <p:nvPr/>
        </p:nvSpPr>
        <p:spPr>
          <a:xfrm>
            <a:off x="2531767" y="2570834"/>
            <a:ext cx="90441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74C2F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SLAC graphics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4B57DD9-6BE0-F245-8D93-8809F1818FE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820466" y="4885522"/>
            <a:ext cx="674923" cy="61595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8A8F1370-7CE3-B545-BABE-928502EEBAE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663179" y="3367034"/>
            <a:ext cx="940791" cy="676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712023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6003925" y="1929345"/>
            <a:ext cx="2149475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endParaRPr lang="en-US" sz="3200">
              <a:latin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3506A4-2E32-3348-95D5-49660FA6A744}"/>
              </a:ext>
            </a:extLst>
          </p:cNvPr>
          <p:cNvSpPr txBox="1"/>
          <p:nvPr/>
        </p:nvSpPr>
        <p:spPr>
          <a:xfrm>
            <a:off x="2732490" y="1647930"/>
            <a:ext cx="3679020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latin typeface="Calibri" panose="020F0502020204030204" pitchFamily="34" charset="0"/>
                <a:cs typeface="Calibri" panose="020F0502020204030204" pitchFamily="34" charset="0"/>
              </a:rPr>
              <a:t>FPEOS </a:t>
            </a:r>
          </a:p>
          <a:p>
            <a:pPr algn="ctr"/>
            <a:r>
              <a:rPr lang="en-US" sz="9600" b="1" dirty="0">
                <a:latin typeface="Calibri" panose="020F0502020204030204" pitchFamily="34" charset="0"/>
                <a:cs typeface="Calibri" panose="020F0502020204030204" pitchFamily="34" charset="0"/>
              </a:rPr>
              <a:t>demo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725116-DC2C-4442-8AF9-E3C5555C3379}"/>
              </a:ext>
            </a:extLst>
          </p:cNvPr>
          <p:cNvSpPr/>
          <p:nvPr/>
        </p:nvSpPr>
        <p:spPr bwMode="auto">
          <a:xfrm>
            <a:off x="0" y="934497"/>
            <a:ext cx="9144000" cy="713433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 Bold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39456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6003925" y="1929345"/>
            <a:ext cx="2149475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endParaRPr lang="en-US" sz="3200">
              <a:latin typeface="Arial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725116-DC2C-4442-8AF9-E3C5555C3379}"/>
              </a:ext>
            </a:extLst>
          </p:cNvPr>
          <p:cNvSpPr/>
          <p:nvPr/>
        </p:nvSpPr>
        <p:spPr bwMode="auto">
          <a:xfrm>
            <a:off x="0" y="934497"/>
            <a:ext cx="9144000" cy="713433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 Bold" pitchFamily="1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3506A4-2E32-3348-95D5-49660FA6A744}"/>
              </a:ext>
            </a:extLst>
          </p:cNvPr>
          <p:cNvSpPr txBox="1"/>
          <p:nvPr/>
        </p:nvSpPr>
        <p:spPr>
          <a:xfrm>
            <a:off x="0" y="1029955"/>
            <a:ext cx="899327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 </a:t>
            </a:r>
          </a:p>
          <a:p>
            <a:pPr algn="ctr"/>
            <a:r>
              <a:rPr lang="en-US" sz="9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Path Integral Monte Carlo</a:t>
            </a:r>
          </a:p>
        </p:txBody>
      </p:sp>
    </p:spTree>
    <p:extLst>
      <p:ext uri="{BB962C8B-B14F-4D97-AF65-F5344CB8AC3E}">
        <p14:creationId xmlns:p14="http://schemas.microsoft.com/office/powerpoint/2010/main" val="2406178492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51227"/>
            <a:ext cx="9144000" cy="908050"/>
          </a:xfrm>
          <a:effectLst>
            <a:innerShdw blurRad="190500" dist="38100" dir="2700000">
              <a:prstClr val="black">
                <a:alpha val="50000"/>
              </a:prstClr>
            </a:innerShdw>
          </a:effectLst>
        </p:spPr>
        <p:txBody>
          <a:bodyPr/>
          <a:lstStyle/>
          <a:p>
            <a:pPr algn="ctr"/>
            <a:r>
              <a:rPr lang="en-US" sz="2800" dirty="0">
                <a:solidFill>
                  <a:srgbClr val="4E428F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Density functional molecular dynamics at lower T</a:t>
            </a:r>
            <a:endParaRPr lang="en-US" dirty="0">
              <a:solidFill>
                <a:srgbClr val="4E428F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pic>
        <p:nvPicPr>
          <p:cNvPr id="32771" name="Picture 5" descr="log_phase_diagram_icf18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04800" y="1676400"/>
            <a:ext cx="5019675" cy="4495800"/>
          </a:xfrm>
        </p:spPr>
      </p:pic>
      <p:pic>
        <p:nvPicPr>
          <p:cNvPr id="32772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00700" y="1600200"/>
            <a:ext cx="2870200" cy="287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3" name="Rectangle 13"/>
          <p:cNvSpPr>
            <a:spLocks noChangeArrowheads="1"/>
          </p:cNvSpPr>
          <p:nvPr/>
        </p:nvSpPr>
        <p:spPr bwMode="auto">
          <a:xfrm>
            <a:off x="889000" y="3848100"/>
            <a:ext cx="4305300" cy="1778000"/>
          </a:xfrm>
          <a:prstGeom prst="rect">
            <a:avLst/>
          </a:prstGeom>
          <a:solidFill>
            <a:srgbClr val="FF2E00">
              <a:alpha val="39999"/>
            </a:srgbClr>
          </a:solidFill>
          <a:ln w="2857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2774" name="Text Box 14"/>
          <p:cNvSpPr txBox="1">
            <a:spLocks noChangeArrowheads="1"/>
          </p:cNvSpPr>
          <p:nvPr/>
        </p:nvSpPr>
        <p:spPr bwMode="auto">
          <a:xfrm>
            <a:off x="5253038" y="4710113"/>
            <a:ext cx="3627437" cy="23463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Arial" charset="0"/>
              </a:rPr>
              <a:t>Born-Oppenheimer approx.</a:t>
            </a:r>
          </a:p>
          <a:p>
            <a:r>
              <a:rPr lang="en-US" sz="2000">
                <a:latin typeface="Arial" charset="0"/>
              </a:rPr>
              <a:t>MD with classical nuclei:   </a:t>
            </a:r>
          </a:p>
          <a:p>
            <a:pPr algn="ctr">
              <a:lnSpc>
                <a:spcPct val="120000"/>
              </a:lnSpc>
            </a:pPr>
            <a:r>
              <a:rPr lang="en-US" sz="2000" b="1">
                <a:solidFill>
                  <a:srgbClr val="0000FF"/>
                </a:solidFill>
                <a:latin typeface="Arial" charset="0"/>
              </a:rPr>
              <a:t>F = m a </a:t>
            </a:r>
          </a:p>
          <a:p>
            <a:pPr>
              <a:lnSpc>
                <a:spcPct val="120000"/>
              </a:lnSpc>
            </a:pPr>
            <a:r>
              <a:rPr lang="en-US" sz="2000">
                <a:latin typeface="Arial" charset="0"/>
              </a:rPr>
              <a:t>Forces derived DFT with</a:t>
            </a:r>
          </a:p>
          <a:p>
            <a:r>
              <a:rPr lang="en-US" sz="2000">
                <a:latin typeface="Arial" charset="0"/>
              </a:rPr>
              <a:t>electrons in the instantaneous</a:t>
            </a:r>
          </a:p>
          <a:p>
            <a:r>
              <a:rPr lang="en-US" sz="2000">
                <a:latin typeface="Arial" charset="0"/>
              </a:rPr>
              <a:t>ground state. </a:t>
            </a:r>
          </a:p>
          <a:p>
            <a:endParaRPr lang="en-US" sz="2000">
              <a:latin typeface="Arial" charset="0"/>
            </a:endParaRPr>
          </a:p>
        </p:txBody>
      </p:sp>
      <p:sp>
        <p:nvSpPr>
          <p:cNvPr id="32775" name="Rectangle 15"/>
          <p:cNvSpPr>
            <a:spLocks noChangeArrowheads="1"/>
          </p:cNvSpPr>
          <p:nvPr/>
        </p:nvSpPr>
        <p:spPr bwMode="auto">
          <a:xfrm>
            <a:off x="228600" y="3378200"/>
            <a:ext cx="520700" cy="215900"/>
          </a:xfrm>
          <a:prstGeom prst="rect">
            <a:avLst/>
          </a:prstGeom>
          <a:solidFill>
            <a:schemeClr val="bg1"/>
          </a:solidFill>
          <a:ln w="2857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2776" name="Text Box 17"/>
          <p:cNvSpPr txBox="1">
            <a:spLocks noChangeArrowheads="1"/>
          </p:cNvSpPr>
          <p:nvPr/>
        </p:nvSpPr>
        <p:spPr bwMode="auto">
          <a:xfrm rot="-5383758">
            <a:off x="-729456" y="3528219"/>
            <a:ext cx="2127250" cy="36671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b="1">
                <a:latin typeface="Arial" charset="0"/>
              </a:rPr>
              <a:t>Temperature (K)</a:t>
            </a:r>
          </a:p>
        </p:txBody>
      </p:sp>
    </p:spTree>
    <p:extLst>
      <p:ext uri="{BB962C8B-B14F-4D97-AF65-F5344CB8AC3E}">
        <p14:creationId xmlns:p14="http://schemas.microsoft.com/office/powerpoint/2010/main" val="312112347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4" descr="log_phase_diagram_icf18">
            <a:hlinkClick r:id="" action="ppaction://noaction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304800" y="1676400"/>
            <a:ext cx="5019675" cy="4495800"/>
          </a:xfrm>
        </p:spPr>
      </p:pic>
      <p:sp>
        <p:nvSpPr>
          <p:cNvPr id="30724" name="Text Box 5"/>
          <p:cNvSpPr txBox="1">
            <a:spLocks noChangeArrowheads="1"/>
          </p:cNvSpPr>
          <p:nvPr/>
        </p:nvSpPr>
        <p:spPr bwMode="auto">
          <a:xfrm>
            <a:off x="658813" y="6129338"/>
            <a:ext cx="1260475" cy="365125"/>
          </a:xfrm>
          <a:prstGeom prst="rect">
            <a:avLst/>
          </a:prstGeom>
          <a:noFill/>
          <a:ln w="28575">
            <a:solidFill>
              <a:srgbClr val="00008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1600">
                <a:solidFill>
                  <a:srgbClr val="0000FF"/>
                </a:solidFill>
                <a:latin typeface="Arial" charset="0"/>
              </a:rPr>
              <a:t>n=10</a:t>
            </a:r>
            <a:r>
              <a:rPr lang="en-US" sz="1600" baseline="30000">
                <a:solidFill>
                  <a:srgbClr val="0000FF"/>
                </a:solidFill>
                <a:latin typeface="Arial" charset="0"/>
              </a:rPr>
              <a:t>18 </a:t>
            </a:r>
            <a:r>
              <a:rPr lang="en-US" sz="1600">
                <a:solidFill>
                  <a:srgbClr val="0000FF"/>
                </a:solidFill>
                <a:latin typeface="Arial" charset="0"/>
              </a:rPr>
              <a:t>cm</a:t>
            </a:r>
            <a:r>
              <a:rPr lang="en-US" sz="1600" baseline="30000">
                <a:solidFill>
                  <a:srgbClr val="0000FF"/>
                </a:solidFill>
                <a:latin typeface="Arial" charset="0"/>
              </a:rPr>
              <a:t>-3</a:t>
            </a:r>
          </a:p>
        </p:txBody>
      </p:sp>
      <p:sp>
        <p:nvSpPr>
          <p:cNvPr id="30725" name="Line 6"/>
          <p:cNvSpPr>
            <a:spLocks noChangeShapeType="1"/>
          </p:cNvSpPr>
          <p:nvPr/>
        </p:nvSpPr>
        <p:spPr bwMode="auto">
          <a:xfrm flipV="1">
            <a:off x="1042988" y="5641975"/>
            <a:ext cx="0" cy="4826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0726" name="Text Box 7"/>
          <p:cNvSpPr txBox="1">
            <a:spLocks noChangeArrowheads="1"/>
          </p:cNvSpPr>
          <p:nvPr/>
        </p:nvSpPr>
        <p:spPr bwMode="auto">
          <a:xfrm>
            <a:off x="4433888" y="6137275"/>
            <a:ext cx="1277937" cy="365125"/>
          </a:xfrm>
          <a:prstGeom prst="rect">
            <a:avLst/>
          </a:prstGeom>
          <a:noFill/>
          <a:ln w="28575">
            <a:solidFill>
              <a:srgbClr val="00008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1600">
                <a:solidFill>
                  <a:srgbClr val="0000FF"/>
                </a:solidFill>
                <a:latin typeface="Arial" charset="0"/>
              </a:rPr>
              <a:t>n=10</a:t>
            </a:r>
            <a:r>
              <a:rPr lang="en-US" sz="1600" baseline="30000">
                <a:solidFill>
                  <a:srgbClr val="0000FF"/>
                </a:solidFill>
                <a:latin typeface="Arial" charset="0"/>
              </a:rPr>
              <a:t>26</a:t>
            </a:r>
            <a:r>
              <a:rPr lang="en-US" sz="1600">
                <a:solidFill>
                  <a:srgbClr val="0000FF"/>
                </a:solidFill>
                <a:latin typeface="Arial" charset="0"/>
              </a:rPr>
              <a:t> cm</a:t>
            </a:r>
            <a:r>
              <a:rPr lang="en-US" sz="1600" baseline="30000">
                <a:solidFill>
                  <a:srgbClr val="0000FF"/>
                </a:solidFill>
                <a:latin typeface="Arial" charset="0"/>
              </a:rPr>
              <a:t>-3</a:t>
            </a:r>
          </a:p>
        </p:txBody>
      </p:sp>
      <p:sp>
        <p:nvSpPr>
          <p:cNvPr id="30727" name="Line 8"/>
          <p:cNvSpPr>
            <a:spLocks noChangeShapeType="1"/>
          </p:cNvSpPr>
          <p:nvPr/>
        </p:nvSpPr>
        <p:spPr bwMode="auto">
          <a:xfrm flipV="1">
            <a:off x="4837113" y="5634038"/>
            <a:ext cx="0" cy="4826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0728" name="Rectangle 9"/>
          <p:cNvSpPr>
            <a:spLocks noChangeArrowheads="1"/>
          </p:cNvSpPr>
          <p:nvPr/>
        </p:nvSpPr>
        <p:spPr bwMode="auto">
          <a:xfrm>
            <a:off x="901700" y="2044700"/>
            <a:ext cx="4305300" cy="1968500"/>
          </a:xfrm>
          <a:prstGeom prst="rect">
            <a:avLst/>
          </a:prstGeom>
          <a:solidFill>
            <a:srgbClr val="FF2E14">
              <a:alpha val="39999"/>
            </a:srgbClr>
          </a:solidFill>
          <a:ln w="2857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0729" name="Picture 10" descr="D159_4"/>
          <p:cNvPicPr>
            <a:picLocks noChangeAspect="1" noChangeArrowheads="1"/>
          </p:cNvPicPr>
          <p:nvPr/>
        </p:nvPicPr>
        <p:blipFill>
          <a:blip r:embed="rId4">
            <a:lum bright="18000"/>
          </a:blip>
          <a:srcRect/>
          <a:stretch>
            <a:fillRect/>
          </a:stretch>
        </p:blipFill>
        <p:spPr bwMode="auto">
          <a:xfrm>
            <a:off x="5921375" y="1616150"/>
            <a:ext cx="2711691" cy="2360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0" name="Rectangle 11"/>
          <p:cNvSpPr>
            <a:spLocks noChangeArrowheads="1"/>
          </p:cNvSpPr>
          <p:nvPr/>
        </p:nvSpPr>
        <p:spPr bwMode="auto">
          <a:xfrm>
            <a:off x="228600" y="3378200"/>
            <a:ext cx="520700" cy="215900"/>
          </a:xfrm>
          <a:prstGeom prst="rect">
            <a:avLst/>
          </a:prstGeom>
          <a:solidFill>
            <a:schemeClr val="bg1"/>
          </a:solidFill>
          <a:ln w="2857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0731" name="Rectangle 13"/>
          <p:cNvSpPr>
            <a:spLocks noGrp="1" noChangeArrowheads="1"/>
          </p:cNvSpPr>
          <p:nvPr>
            <p:ph type="title"/>
          </p:nvPr>
        </p:nvSpPr>
        <p:spPr>
          <a:xfrm>
            <a:off x="304800" y="468251"/>
            <a:ext cx="9144000" cy="908050"/>
          </a:xfrm>
        </p:spPr>
        <p:txBody>
          <a:bodyPr/>
          <a:lstStyle/>
          <a:p>
            <a:r>
              <a:rPr lang="en-US" sz="2800" dirty="0">
                <a:solidFill>
                  <a:srgbClr val="4E428F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Path integral Monte Carlo at high T &gt; 10</a:t>
            </a:r>
            <a:r>
              <a:rPr lang="en-US" sz="2800" baseline="30000" dirty="0">
                <a:solidFill>
                  <a:srgbClr val="4E428F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4</a:t>
            </a:r>
            <a:r>
              <a:rPr lang="en-US" sz="2800" dirty="0">
                <a:solidFill>
                  <a:srgbClr val="4E428F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…10</a:t>
            </a:r>
            <a:r>
              <a:rPr lang="en-US" sz="2800" baseline="30000" dirty="0">
                <a:solidFill>
                  <a:srgbClr val="4E428F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6</a:t>
            </a:r>
            <a:r>
              <a:rPr lang="en-US" sz="2800" dirty="0">
                <a:solidFill>
                  <a:srgbClr val="4E428F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 K</a:t>
            </a:r>
            <a:br>
              <a:rPr lang="en-US" sz="2800" dirty="0">
                <a:solidFill>
                  <a:srgbClr val="4E428F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</a:br>
            <a:endParaRPr lang="en-US" sz="2800" dirty="0"/>
          </a:p>
        </p:txBody>
      </p:sp>
      <p:sp>
        <p:nvSpPr>
          <p:cNvPr id="30732" name="Text Box 14"/>
          <p:cNvSpPr txBox="1">
            <a:spLocks noChangeArrowheads="1"/>
          </p:cNvSpPr>
          <p:nvPr/>
        </p:nvSpPr>
        <p:spPr bwMode="auto">
          <a:xfrm rot="-5383758">
            <a:off x="-726281" y="3525044"/>
            <a:ext cx="2127250" cy="36671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b="1">
                <a:latin typeface="Arial" charset="0"/>
              </a:rPr>
              <a:t>Temperature (K)</a:t>
            </a:r>
          </a:p>
        </p:txBody>
      </p:sp>
      <p:pic>
        <p:nvPicPr>
          <p:cNvPr id="13" name="Picture 3" descr="feynman-standards.jpg                                          000270B3Datenklo                       B74677AA: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113" b="1709"/>
          <a:stretch>
            <a:fillRect/>
          </a:stretch>
        </p:blipFill>
        <p:spPr bwMode="auto">
          <a:xfrm>
            <a:off x="5921375" y="4163131"/>
            <a:ext cx="2709863" cy="2579679"/>
          </a:xfrm>
          <a:prstGeom prst="rect">
            <a:avLst/>
          </a:prstGeom>
          <a:noFill/>
          <a:ln w="25400">
            <a:solidFill>
              <a:srgbClr val="8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6873300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31800" y="418016"/>
            <a:ext cx="8280400" cy="908050"/>
          </a:xfrm>
        </p:spPr>
        <p:txBody>
          <a:bodyPr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Starting from Restricted PIMC Simulations of Hydrogen</a:t>
            </a:r>
            <a:r>
              <a:rPr lang="en-US" sz="6600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31" y="1775187"/>
            <a:ext cx="7764138" cy="2401649"/>
          </a:xfrm>
          <a:prstGeom prst="rect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31" y="4547843"/>
            <a:ext cx="7764138" cy="1278799"/>
          </a:xfrm>
          <a:prstGeom prst="rect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53647564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-74428" y="223871"/>
            <a:ext cx="9144000" cy="908050"/>
          </a:xfrm>
        </p:spPr>
        <p:txBody>
          <a:bodyPr/>
          <a:lstStyle/>
          <a:p>
            <a:pPr algn="ctr"/>
            <a:r>
              <a:rPr lang="en-US" sz="3800" dirty="0">
                <a:solidFill>
                  <a:srgbClr val="FF0000"/>
                </a:solidFill>
                <a:effectLst>
                  <a:outerShdw blurRad="69850" dist="38100" dir="2700000" algn="tl" rotWithShape="0">
                    <a:srgbClr val="000000">
                      <a:alpha val="93000"/>
                    </a:srgbClr>
                  </a:outerShdw>
                </a:effectLst>
                <a:latin typeface="Calibri"/>
                <a:cs typeface="Calibri"/>
              </a:rPr>
              <a:t>PIMC  </a:t>
            </a:r>
            <a:r>
              <a:rPr lang="en-US" sz="3800" dirty="0">
                <a:effectLst>
                  <a:outerShdw blurRad="69850" dist="38100" dir="2700000" algn="tl" rotWithShape="0">
                    <a:srgbClr val="000000">
                      <a:alpha val="93000"/>
                    </a:srgbClr>
                  </a:outerShdw>
                </a:effectLst>
                <a:latin typeface="Calibri"/>
                <a:cs typeface="Calibri"/>
              </a:rPr>
              <a:t>and </a:t>
            </a:r>
            <a:r>
              <a:rPr lang="en-US" sz="3800" dirty="0">
                <a:solidFill>
                  <a:srgbClr val="0000DB"/>
                </a:solidFill>
                <a:effectLst>
                  <a:outerShdw blurRad="69850" dist="38100" dir="2700000" algn="tl" rotWithShape="0">
                    <a:srgbClr val="000000">
                      <a:alpha val="93000"/>
                    </a:srgbClr>
                  </a:outerShdw>
                </a:effectLst>
                <a:latin typeface="Calibri"/>
                <a:cs typeface="Calibri"/>
              </a:rPr>
              <a:t>DFT-MD </a:t>
            </a:r>
            <a:r>
              <a:rPr lang="en-US" sz="3800" dirty="0">
                <a:effectLst>
                  <a:outerShdw blurRad="69850" dist="38100" dir="2700000" algn="tl" rotWithShape="0">
                    <a:srgbClr val="000000">
                      <a:alpha val="93000"/>
                    </a:srgbClr>
                  </a:outerShdw>
                </a:effectLst>
                <a:latin typeface="Calibri"/>
                <a:cs typeface="Calibri"/>
              </a:rPr>
              <a:t>Simulations of </a:t>
            </a:r>
            <a:br>
              <a:rPr lang="en-US" sz="3800" dirty="0">
                <a:effectLst>
                  <a:outerShdw blurRad="69850" dist="38100" dir="2700000" algn="tl" rotWithShape="0">
                    <a:srgbClr val="000000">
                      <a:alpha val="93000"/>
                    </a:srgbClr>
                  </a:outerShdw>
                </a:effectLst>
                <a:latin typeface="Calibri"/>
                <a:cs typeface="Calibri"/>
              </a:rPr>
            </a:br>
            <a:r>
              <a:rPr lang="en-US" sz="3800" dirty="0">
                <a:effectLst>
                  <a:outerShdw blurRad="69850" dist="38100" dir="2700000" algn="tl" rotWithShape="0">
                    <a:srgbClr val="000000">
                      <a:alpha val="93000"/>
                    </a:srgbClr>
                  </a:outerShdw>
                </a:effectLst>
                <a:latin typeface="Calibri"/>
                <a:cs typeface="Calibri"/>
              </a:rPr>
              <a:t>Hydrogen and Helium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1" y="2043575"/>
            <a:ext cx="4157881" cy="372688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5605" y="5814482"/>
            <a:ext cx="4157881" cy="738664"/>
          </a:xfrm>
          <a:prstGeom prst="rect">
            <a:avLst/>
          </a:prstGeom>
          <a:solidFill>
            <a:srgbClr val="C0504D"/>
          </a:solidFill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S. X. Hu, B. Militzer, V. N. </a:t>
            </a:r>
            <a:r>
              <a:rPr lang="en-US" sz="1400" dirty="0" err="1">
                <a:solidFill>
                  <a:srgbClr val="000000"/>
                </a:solidFill>
                <a:latin typeface="Calibri"/>
                <a:cs typeface="Calibri"/>
              </a:rPr>
              <a:t>Goncharov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, S. </a:t>
            </a:r>
            <a:r>
              <a:rPr lang="en-US" sz="1400" dirty="0" err="1">
                <a:solidFill>
                  <a:srgbClr val="000000"/>
                </a:solidFill>
                <a:latin typeface="Calibri"/>
                <a:cs typeface="Calibri"/>
              </a:rPr>
              <a:t>Skupsky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, </a:t>
            </a:r>
            <a:r>
              <a:rPr lang="en-US" sz="1400" i="1" dirty="0">
                <a:solidFill>
                  <a:srgbClr val="000000"/>
                </a:solidFill>
                <a:latin typeface="Calibri"/>
                <a:cs typeface="Calibri"/>
              </a:rPr>
              <a:t>Phys. Rev. </a:t>
            </a:r>
            <a:r>
              <a:rPr lang="en-US" sz="1400" i="1" dirty="0" err="1">
                <a:solidFill>
                  <a:srgbClr val="000000"/>
                </a:solidFill>
                <a:latin typeface="Calibri"/>
                <a:cs typeface="Calibri"/>
              </a:rPr>
              <a:t>Lett</a:t>
            </a:r>
            <a:r>
              <a:rPr lang="en-US" sz="1400" i="1" dirty="0">
                <a:solidFill>
                  <a:srgbClr val="000000"/>
                </a:solidFill>
                <a:latin typeface="Calibri"/>
                <a:cs typeface="Calibri"/>
              </a:rPr>
              <a:t>., </a:t>
            </a:r>
            <a:r>
              <a:rPr lang="en-US" sz="1400" b="1" dirty="0">
                <a:solidFill>
                  <a:srgbClr val="000000"/>
                </a:solidFill>
                <a:latin typeface="Calibri"/>
                <a:cs typeface="Calibri"/>
              </a:rPr>
              <a:t>104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 (2010) 235003</a:t>
            </a:r>
          </a:p>
          <a:p>
            <a:r>
              <a:rPr lang="en-US" sz="1400" dirty="0">
                <a:latin typeface="Calibri"/>
                <a:cs typeface="Calibri"/>
              </a:rPr>
              <a:t>Phys. Rev. B </a:t>
            </a:r>
            <a:r>
              <a:rPr lang="en-US" sz="1400" b="1" dirty="0">
                <a:latin typeface="Calibri"/>
                <a:cs typeface="Calibri"/>
              </a:rPr>
              <a:t>84</a:t>
            </a:r>
            <a:r>
              <a:rPr lang="en-US" sz="1400" dirty="0">
                <a:latin typeface="Calibri"/>
                <a:cs typeface="Calibri"/>
              </a:rPr>
              <a:t> (2011) 224109. </a:t>
            </a:r>
            <a:endParaRPr lang="en-US" sz="1400" u="sng" dirty="0">
              <a:solidFill>
                <a:srgbClr val="000000"/>
              </a:solidFill>
              <a:latin typeface="Calibri"/>
              <a:cs typeface="Calibri"/>
              <a:hlinkClick r:id="rId4"/>
            </a:endParaRPr>
          </a:p>
        </p:txBody>
      </p:sp>
      <p:pic>
        <p:nvPicPr>
          <p:cNvPr id="11" name="Picture 10" descr="he_phase_diagram13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110" y="2161302"/>
            <a:ext cx="4457746" cy="374342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022986" y="5814482"/>
            <a:ext cx="3560182" cy="523220"/>
          </a:xfrm>
          <a:prstGeom prst="rect">
            <a:avLst/>
          </a:prstGeom>
          <a:solidFill>
            <a:srgbClr val="C0504D"/>
          </a:solidFill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B. Militzer, </a:t>
            </a:r>
            <a:r>
              <a:rPr lang="en-US" sz="1400" i="1" dirty="0">
                <a:solidFill>
                  <a:srgbClr val="000000"/>
                </a:solidFill>
                <a:latin typeface="Calibri"/>
                <a:ea typeface="Lucida Grande"/>
                <a:cs typeface="Calibri"/>
              </a:rPr>
              <a:t>Phys. Rev. </a:t>
            </a:r>
            <a:r>
              <a:rPr lang="en-US" sz="1400" dirty="0">
                <a:solidFill>
                  <a:srgbClr val="000000"/>
                </a:solidFill>
                <a:latin typeface="Calibri"/>
                <a:ea typeface="Lucida Grande"/>
                <a:cs typeface="Calibri"/>
              </a:rPr>
              <a:t>B </a:t>
            </a:r>
            <a:r>
              <a:rPr lang="en-US" sz="1400" b="1" dirty="0">
                <a:solidFill>
                  <a:srgbClr val="000000"/>
                </a:solidFill>
                <a:latin typeface="Calibri"/>
                <a:ea typeface="Lucida Grande"/>
                <a:cs typeface="Calibri"/>
              </a:rPr>
              <a:t>79</a:t>
            </a:r>
            <a:r>
              <a:rPr lang="en-US" sz="1400" dirty="0">
                <a:solidFill>
                  <a:srgbClr val="000000"/>
                </a:solidFill>
                <a:latin typeface="Calibri"/>
                <a:ea typeface="Lucida Grande"/>
                <a:cs typeface="Calibri"/>
              </a:rPr>
              <a:t> (2009) 155105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</a:p>
          <a:p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B. Militzer, </a:t>
            </a:r>
            <a:r>
              <a:rPr lang="en-US" sz="1400" i="1" dirty="0">
                <a:solidFill>
                  <a:srgbClr val="000000"/>
                </a:solidFill>
                <a:latin typeface="Calibri"/>
                <a:ea typeface="Lucida Grande"/>
                <a:cs typeface="Calibri"/>
              </a:rPr>
              <a:t>Phys. Rev. </a:t>
            </a:r>
            <a:r>
              <a:rPr lang="en-US" sz="1400" i="1" dirty="0" err="1">
                <a:solidFill>
                  <a:srgbClr val="000000"/>
                </a:solidFill>
                <a:latin typeface="Calibri"/>
                <a:ea typeface="Lucida Grande"/>
                <a:cs typeface="Calibri"/>
              </a:rPr>
              <a:t>Lett</a:t>
            </a:r>
            <a:r>
              <a:rPr lang="en-US" sz="1400" i="1" dirty="0">
                <a:solidFill>
                  <a:srgbClr val="000000"/>
                </a:solidFill>
                <a:latin typeface="Calibri"/>
                <a:ea typeface="Lucida Grande"/>
                <a:cs typeface="Calibri"/>
              </a:rPr>
              <a:t>. </a:t>
            </a:r>
            <a:r>
              <a:rPr lang="en-US" sz="1400" b="1" dirty="0">
                <a:solidFill>
                  <a:srgbClr val="000000"/>
                </a:solidFill>
                <a:latin typeface="Calibri"/>
                <a:ea typeface="Lucida Grande"/>
                <a:cs typeface="Calibri"/>
              </a:rPr>
              <a:t>97</a:t>
            </a:r>
            <a:r>
              <a:rPr lang="en-US" sz="1400" dirty="0">
                <a:solidFill>
                  <a:srgbClr val="000000"/>
                </a:solidFill>
                <a:latin typeface="Calibri"/>
                <a:ea typeface="Lucida Grande"/>
                <a:cs typeface="Calibri"/>
              </a:rPr>
              <a:t> (2006) 175501</a:t>
            </a:r>
            <a:endParaRPr lang="en-US" sz="1400" u="sng" dirty="0">
              <a:solidFill>
                <a:srgbClr val="000000"/>
              </a:solidFill>
              <a:latin typeface="Calibri"/>
              <a:cs typeface="Calibri"/>
              <a:hlinkClick r:id="rId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76637" y="1581910"/>
            <a:ext cx="1184656" cy="461665"/>
          </a:xfrm>
          <a:prstGeom prst="rect">
            <a:avLst/>
          </a:prstGeom>
          <a:solidFill>
            <a:srgbClr val="C0504D"/>
          </a:solidFill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Helium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27724" y="1581910"/>
            <a:ext cx="1451923" cy="461665"/>
          </a:xfrm>
          <a:prstGeom prst="rect">
            <a:avLst/>
          </a:prstGeom>
          <a:solidFill>
            <a:srgbClr val="C0504D"/>
          </a:solidFill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>
                <a:latin typeface="Calibri"/>
                <a:cs typeface="Calibri"/>
              </a:rPr>
              <a:t>Hydrogen</a:t>
            </a:r>
            <a:endParaRPr lang="en-US" sz="2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6351939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>
                <a:latin typeface="Calibri" charset="0"/>
                <a:ea typeface="Calibri" charset="0"/>
                <a:cs typeface="Calibri" charset="0"/>
              </a:rPr>
              <a:t>Restricted PIMC for fermions</a:t>
            </a:r>
            <a:r>
              <a:rPr lang="en-US" sz="3600">
                <a:latin typeface="Calibri" charset="0"/>
                <a:ea typeface="Calibri" charset="0"/>
                <a:cs typeface="Calibri" charset="0"/>
              </a:rPr>
              <a:t>: </a:t>
            </a:r>
            <a:br>
              <a:rPr lang="en-US" sz="3600">
                <a:latin typeface="Calibri" charset="0"/>
                <a:ea typeface="Calibri" charset="0"/>
                <a:cs typeface="Calibri" charset="0"/>
              </a:rPr>
            </a:br>
            <a:r>
              <a:rPr lang="en-US" sz="3600">
                <a:latin typeface="Calibri" charset="0"/>
                <a:ea typeface="Calibri" charset="0"/>
                <a:cs typeface="Calibri" charset="0"/>
              </a:rPr>
              <a:t>How </a:t>
            </a:r>
            <a:r>
              <a:rPr lang="en-US" sz="3600" dirty="0">
                <a:latin typeface="Calibri" charset="0"/>
                <a:ea typeface="Calibri" charset="0"/>
                <a:cs typeface="Calibri" charset="0"/>
              </a:rPr>
              <a:t>is the restriction applied?</a:t>
            </a:r>
          </a:p>
        </p:txBody>
      </p:sp>
      <p:sp>
        <p:nvSpPr>
          <p:cNvPr id="181251" name="Line 3"/>
          <p:cNvSpPr>
            <a:spLocks noChangeShapeType="1"/>
          </p:cNvSpPr>
          <p:nvPr/>
        </p:nvSpPr>
        <p:spPr bwMode="auto">
          <a:xfrm>
            <a:off x="1579563" y="5930900"/>
            <a:ext cx="1447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252" name="Line 4"/>
          <p:cNvSpPr>
            <a:spLocks noChangeShapeType="1"/>
          </p:cNvSpPr>
          <p:nvPr/>
        </p:nvSpPr>
        <p:spPr bwMode="auto">
          <a:xfrm flipV="1">
            <a:off x="520700" y="2184400"/>
            <a:ext cx="0" cy="29448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253" name="Text Box 5"/>
          <p:cNvSpPr txBox="1">
            <a:spLocks noChangeArrowheads="1"/>
          </p:cNvSpPr>
          <p:nvPr/>
        </p:nvSpPr>
        <p:spPr bwMode="auto">
          <a:xfrm>
            <a:off x="2066925" y="5570538"/>
            <a:ext cx="298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/>
              <a:t>x</a:t>
            </a:r>
          </a:p>
        </p:txBody>
      </p:sp>
      <p:sp>
        <p:nvSpPr>
          <p:cNvPr id="181255" name="Rectangle 7"/>
          <p:cNvSpPr>
            <a:spLocks noChangeArrowheads="1"/>
          </p:cNvSpPr>
          <p:nvPr/>
        </p:nvSpPr>
        <p:spPr bwMode="auto">
          <a:xfrm>
            <a:off x="850900" y="5080000"/>
            <a:ext cx="3200400" cy="241300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256" name="Rectangle 8"/>
          <p:cNvSpPr>
            <a:spLocks noChangeArrowheads="1"/>
          </p:cNvSpPr>
          <p:nvPr/>
        </p:nvSpPr>
        <p:spPr bwMode="auto">
          <a:xfrm>
            <a:off x="850900" y="4838700"/>
            <a:ext cx="3200400" cy="241300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257" name="Rectangle 9"/>
          <p:cNvSpPr>
            <a:spLocks noChangeArrowheads="1"/>
          </p:cNvSpPr>
          <p:nvPr/>
        </p:nvSpPr>
        <p:spPr bwMode="auto">
          <a:xfrm>
            <a:off x="850900" y="4597400"/>
            <a:ext cx="3200400" cy="241300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258" name="Rectangle 10"/>
          <p:cNvSpPr>
            <a:spLocks noChangeArrowheads="1"/>
          </p:cNvSpPr>
          <p:nvPr/>
        </p:nvSpPr>
        <p:spPr bwMode="auto">
          <a:xfrm>
            <a:off x="850900" y="4356100"/>
            <a:ext cx="3200400" cy="241300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259" name="Rectangle 11"/>
          <p:cNvSpPr>
            <a:spLocks noChangeArrowheads="1"/>
          </p:cNvSpPr>
          <p:nvPr/>
        </p:nvSpPr>
        <p:spPr bwMode="auto">
          <a:xfrm>
            <a:off x="850900" y="4114800"/>
            <a:ext cx="3200400" cy="241300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260" name="Rectangle 12"/>
          <p:cNvSpPr>
            <a:spLocks noChangeArrowheads="1"/>
          </p:cNvSpPr>
          <p:nvPr/>
        </p:nvSpPr>
        <p:spPr bwMode="auto">
          <a:xfrm>
            <a:off x="850900" y="3873500"/>
            <a:ext cx="3200400" cy="241300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261" name="Rectangle 13"/>
          <p:cNvSpPr>
            <a:spLocks noChangeArrowheads="1"/>
          </p:cNvSpPr>
          <p:nvPr/>
        </p:nvSpPr>
        <p:spPr bwMode="auto">
          <a:xfrm>
            <a:off x="850900" y="3632200"/>
            <a:ext cx="3200400" cy="241300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262" name="Rectangle 14"/>
          <p:cNvSpPr>
            <a:spLocks noChangeArrowheads="1"/>
          </p:cNvSpPr>
          <p:nvPr/>
        </p:nvSpPr>
        <p:spPr bwMode="auto">
          <a:xfrm>
            <a:off x="850900" y="3390900"/>
            <a:ext cx="3200400" cy="241300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263" name="Rectangle 15"/>
          <p:cNvSpPr>
            <a:spLocks noChangeArrowheads="1"/>
          </p:cNvSpPr>
          <p:nvPr/>
        </p:nvSpPr>
        <p:spPr bwMode="auto">
          <a:xfrm>
            <a:off x="850900" y="3149600"/>
            <a:ext cx="3200400" cy="241300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264" name="Rectangle 16"/>
          <p:cNvSpPr>
            <a:spLocks noChangeArrowheads="1"/>
          </p:cNvSpPr>
          <p:nvPr/>
        </p:nvSpPr>
        <p:spPr bwMode="auto">
          <a:xfrm>
            <a:off x="850900" y="2908300"/>
            <a:ext cx="3200400" cy="241300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265" name="Rectangle 17"/>
          <p:cNvSpPr>
            <a:spLocks noChangeArrowheads="1"/>
          </p:cNvSpPr>
          <p:nvPr/>
        </p:nvSpPr>
        <p:spPr bwMode="auto">
          <a:xfrm>
            <a:off x="850900" y="2667000"/>
            <a:ext cx="3200400" cy="241300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266" name="Rectangle 18"/>
          <p:cNvSpPr>
            <a:spLocks noChangeArrowheads="1"/>
          </p:cNvSpPr>
          <p:nvPr/>
        </p:nvSpPr>
        <p:spPr bwMode="auto">
          <a:xfrm>
            <a:off x="850900" y="2425700"/>
            <a:ext cx="3200400" cy="241300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267" name="Rectangle 19"/>
          <p:cNvSpPr>
            <a:spLocks noChangeArrowheads="1"/>
          </p:cNvSpPr>
          <p:nvPr/>
        </p:nvSpPr>
        <p:spPr bwMode="auto">
          <a:xfrm>
            <a:off x="850900" y="2184400"/>
            <a:ext cx="3200400" cy="241300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268" name="Rectangle 20"/>
          <p:cNvSpPr>
            <a:spLocks noChangeArrowheads="1"/>
          </p:cNvSpPr>
          <p:nvPr/>
        </p:nvSpPr>
        <p:spPr bwMode="auto">
          <a:xfrm>
            <a:off x="850900" y="1943100"/>
            <a:ext cx="3200400" cy="241300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269" name="Rectangle 21"/>
          <p:cNvSpPr>
            <a:spLocks noChangeArrowheads="1"/>
          </p:cNvSpPr>
          <p:nvPr/>
        </p:nvSpPr>
        <p:spPr bwMode="auto">
          <a:xfrm>
            <a:off x="850900" y="5321300"/>
            <a:ext cx="3200400" cy="241300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270" name="Rectangle 22"/>
          <p:cNvSpPr>
            <a:spLocks noChangeArrowheads="1"/>
          </p:cNvSpPr>
          <p:nvPr/>
        </p:nvSpPr>
        <p:spPr bwMode="auto">
          <a:xfrm>
            <a:off x="850900" y="1701800"/>
            <a:ext cx="3200400" cy="241300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271" name="Rectangle 23"/>
          <p:cNvSpPr>
            <a:spLocks noChangeArrowheads="1"/>
          </p:cNvSpPr>
          <p:nvPr/>
        </p:nvSpPr>
        <p:spPr bwMode="auto">
          <a:xfrm>
            <a:off x="850900" y="1701800"/>
            <a:ext cx="3200400" cy="3860800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81375" name="Group 127"/>
          <p:cNvGrpSpPr>
            <a:grpSpLocks/>
          </p:cNvGrpSpPr>
          <p:nvPr/>
        </p:nvGrpSpPr>
        <p:grpSpPr bwMode="auto">
          <a:xfrm>
            <a:off x="1808163" y="1652588"/>
            <a:ext cx="1106487" cy="3959225"/>
            <a:chOff x="1139" y="1041"/>
            <a:chExt cx="697" cy="2494"/>
          </a:xfrm>
        </p:grpSpPr>
        <p:sp>
          <p:nvSpPr>
            <p:cNvPr id="181272" name="Line 24"/>
            <p:cNvSpPr>
              <a:spLocks noChangeShapeType="1"/>
            </p:cNvSpPr>
            <p:nvPr/>
          </p:nvSpPr>
          <p:spPr bwMode="auto">
            <a:xfrm flipH="1">
              <a:off x="1334" y="1072"/>
              <a:ext cx="204" cy="152"/>
            </a:xfrm>
            <a:prstGeom prst="line">
              <a:avLst/>
            </a:prstGeom>
            <a:noFill/>
            <a:ln w="38100">
              <a:solidFill>
                <a:srgbClr val="687A9E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273" name="Line 25"/>
            <p:cNvSpPr>
              <a:spLocks noChangeShapeType="1"/>
            </p:cNvSpPr>
            <p:nvPr/>
          </p:nvSpPr>
          <p:spPr bwMode="auto">
            <a:xfrm>
              <a:off x="1334" y="1224"/>
              <a:ext cx="62" cy="152"/>
            </a:xfrm>
            <a:prstGeom prst="line">
              <a:avLst/>
            </a:prstGeom>
            <a:noFill/>
            <a:ln w="38100">
              <a:solidFill>
                <a:srgbClr val="687A9E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274" name="Line 26"/>
            <p:cNvSpPr>
              <a:spLocks noChangeShapeType="1"/>
            </p:cNvSpPr>
            <p:nvPr/>
          </p:nvSpPr>
          <p:spPr bwMode="auto">
            <a:xfrm flipV="1">
              <a:off x="1174" y="1376"/>
              <a:ext cx="222" cy="152"/>
            </a:xfrm>
            <a:prstGeom prst="line">
              <a:avLst/>
            </a:prstGeom>
            <a:noFill/>
            <a:ln w="38100">
              <a:solidFill>
                <a:srgbClr val="687A9E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275" name="Line 27"/>
            <p:cNvSpPr>
              <a:spLocks noChangeShapeType="1"/>
            </p:cNvSpPr>
            <p:nvPr/>
          </p:nvSpPr>
          <p:spPr bwMode="auto">
            <a:xfrm flipH="1" flipV="1">
              <a:off x="1174" y="1528"/>
              <a:ext cx="129" cy="152"/>
            </a:xfrm>
            <a:prstGeom prst="line">
              <a:avLst/>
            </a:prstGeom>
            <a:noFill/>
            <a:ln w="38100">
              <a:solidFill>
                <a:srgbClr val="687A9E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276" name="Line 28"/>
            <p:cNvSpPr>
              <a:spLocks noChangeShapeType="1"/>
            </p:cNvSpPr>
            <p:nvPr/>
          </p:nvSpPr>
          <p:spPr bwMode="auto">
            <a:xfrm flipH="1" flipV="1">
              <a:off x="1303" y="1680"/>
              <a:ext cx="93" cy="152"/>
            </a:xfrm>
            <a:prstGeom prst="line">
              <a:avLst/>
            </a:prstGeom>
            <a:noFill/>
            <a:ln w="38100">
              <a:solidFill>
                <a:srgbClr val="687A9E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277" name="Line 29"/>
            <p:cNvSpPr>
              <a:spLocks noChangeShapeType="1"/>
            </p:cNvSpPr>
            <p:nvPr/>
          </p:nvSpPr>
          <p:spPr bwMode="auto">
            <a:xfrm flipV="1">
              <a:off x="1365" y="1832"/>
              <a:ext cx="31" cy="152"/>
            </a:xfrm>
            <a:prstGeom prst="line">
              <a:avLst/>
            </a:prstGeom>
            <a:noFill/>
            <a:ln w="38100">
              <a:solidFill>
                <a:srgbClr val="687A9E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278" name="Line 30"/>
            <p:cNvSpPr>
              <a:spLocks noChangeShapeType="1"/>
            </p:cNvSpPr>
            <p:nvPr/>
          </p:nvSpPr>
          <p:spPr bwMode="auto">
            <a:xfrm flipH="1" flipV="1">
              <a:off x="1365" y="1984"/>
              <a:ext cx="142" cy="152"/>
            </a:xfrm>
            <a:prstGeom prst="line">
              <a:avLst/>
            </a:prstGeom>
            <a:noFill/>
            <a:ln w="38100">
              <a:solidFill>
                <a:srgbClr val="687A9E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279" name="Line 31"/>
            <p:cNvSpPr>
              <a:spLocks noChangeShapeType="1"/>
            </p:cNvSpPr>
            <p:nvPr/>
          </p:nvSpPr>
          <p:spPr bwMode="auto">
            <a:xfrm flipH="1" flipV="1">
              <a:off x="1507" y="2136"/>
              <a:ext cx="173" cy="152"/>
            </a:xfrm>
            <a:prstGeom prst="line">
              <a:avLst/>
            </a:prstGeom>
            <a:noFill/>
            <a:ln w="38100">
              <a:solidFill>
                <a:srgbClr val="687A9E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280" name="Line 32"/>
            <p:cNvSpPr>
              <a:spLocks noChangeShapeType="1"/>
            </p:cNvSpPr>
            <p:nvPr/>
          </p:nvSpPr>
          <p:spPr bwMode="auto">
            <a:xfrm flipV="1">
              <a:off x="1600" y="2288"/>
              <a:ext cx="80" cy="152"/>
            </a:xfrm>
            <a:prstGeom prst="line">
              <a:avLst/>
            </a:prstGeom>
            <a:noFill/>
            <a:ln w="38100">
              <a:solidFill>
                <a:srgbClr val="687A9E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281" name="Line 33"/>
            <p:cNvSpPr>
              <a:spLocks noChangeShapeType="1"/>
            </p:cNvSpPr>
            <p:nvPr/>
          </p:nvSpPr>
          <p:spPr bwMode="auto">
            <a:xfrm flipH="1" flipV="1">
              <a:off x="1600" y="2440"/>
              <a:ext cx="236" cy="152"/>
            </a:xfrm>
            <a:prstGeom prst="line">
              <a:avLst/>
            </a:prstGeom>
            <a:noFill/>
            <a:ln w="38100">
              <a:solidFill>
                <a:srgbClr val="687A9E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282" name="Line 34"/>
            <p:cNvSpPr>
              <a:spLocks noChangeShapeType="1"/>
            </p:cNvSpPr>
            <p:nvPr/>
          </p:nvSpPr>
          <p:spPr bwMode="auto">
            <a:xfrm flipV="1">
              <a:off x="1600" y="2592"/>
              <a:ext cx="236" cy="152"/>
            </a:xfrm>
            <a:prstGeom prst="line">
              <a:avLst/>
            </a:prstGeom>
            <a:noFill/>
            <a:ln w="38100">
              <a:solidFill>
                <a:srgbClr val="687A9E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283" name="Line 35"/>
            <p:cNvSpPr>
              <a:spLocks noChangeShapeType="1"/>
            </p:cNvSpPr>
            <p:nvPr/>
          </p:nvSpPr>
          <p:spPr bwMode="auto">
            <a:xfrm flipH="1" flipV="1">
              <a:off x="1600" y="2744"/>
              <a:ext cx="80" cy="152"/>
            </a:xfrm>
            <a:prstGeom prst="line">
              <a:avLst/>
            </a:prstGeom>
            <a:noFill/>
            <a:ln w="38100">
              <a:solidFill>
                <a:srgbClr val="687A9E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284" name="Line 36"/>
            <p:cNvSpPr>
              <a:spLocks noChangeShapeType="1"/>
            </p:cNvSpPr>
            <p:nvPr/>
          </p:nvSpPr>
          <p:spPr bwMode="auto">
            <a:xfrm flipV="1">
              <a:off x="1476" y="2896"/>
              <a:ext cx="204" cy="152"/>
            </a:xfrm>
            <a:prstGeom prst="line">
              <a:avLst/>
            </a:prstGeom>
            <a:noFill/>
            <a:ln w="38100">
              <a:solidFill>
                <a:srgbClr val="687A9E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285" name="Line 37"/>
            <p:cNvSpPr>
              <a:spLocks noChangeShapeType="1"/>
            </p:cNvSpPr>
            <p:nvPr/>
          </p:nvSpPr>
          <p:spPr bwMode="auto">
            <a:xfrm flipH="1" flipV="1">
              <a:off x="1476" y="3048"/>
              <a:ext cx="124" cy="152"/>
            </a:xfrm>
            <a:prstGeom prst="line">
              <a:avLst/>
            </a:prstGeom>
            <a:noFill/>
            <a:ln w="38100">
              <a:solidFill>
                <a:srgbClr val="687A9E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286" name="Line 38"/>
            <p:cNvSpPr>
              <a:spLocks noChangeShapeType="1"/>
            </p:cNvSpPr>
            <p:nvPr/>
          </p:nvSpPr>
          <p:spPr bwMode="auto">
            <a:xfrm flipV="1">
              <a:off x="1476" y="3200"/>
              <a:ext cx="124" cy="152"/>
            </a:xfrm>
            <a:prstGeom prst="line">
              <a:avLst/>
            </a:prstGeom>
            <a:noFill/>
            <a:ln w="38100">
              <a:solidFill>
                <a:srgbClr val="687A9E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287" name="Line 39"/>
            <p:cNvSpPr>
              <a:spLocks noChangeShapeType="1"/>
            </p:cNvSpPr>
            <p:nvPr/>
          </p:nvSpPr>
          <p:spPr bwMode="auto">
            <a:xfrm flipH="1" flipV="1">
              <a:off x="1476" y="3352"/>
              <a:ext cx="93" cy="152"/>
            </a:xfrm>
            <a:prstGeom prst="line">
              <a:avLst/>
            </a:prstGeom>
            <a:noFill/>
            <a:ln w="38100">
              <a:solidFill>
                <a:srgbClr val="687A9E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288" name="Oval 40"/>
            <p:cNvSpPr>
              <a:spLocks noChangeArrowheads="1"/>
            </p:cNvSpPr>
            <p:nvPr/>
          </p:nvSpPr>
          <p:spPr bwMode="auto">
            <a:xfrm>
              <a:off x="1507" y="1041"/>
              <a:ext cx="62" cy="62"/>
            </a:xfrm>
            <a:prstGeom prst="ellipse">
              <a:avLst/>
            </a:prstGeom>
            <a:solidFill>
              <a:srgbClr val="687A9E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289" name="Oval 41"/>
            <p:cNvSpPr>
              <a:spLocks noChangeArrowheads="1"/>
            </p:cNvSpPr>
            <p:nvPr/>
          </p:nvSpPr>
          <p:spPr bwMode="auto">
            <a:xfrm>
              <a:off x="1303" y="1193"/>
              <a:ext cx="62" cy="62"/>
            </a:xfrm>
            <a:prstGeom prst="ellipse">
              <a:avLst/>
            </a:prstGeom>
            <a:solidFill>
              <a:srgbClr val="687A9E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290" name="Oval 42"/>
            <p:cNvSpPr>
              <a:spLocks noChangeArrowheads="1"/>
            </p:cNvSpPr>
            <p:nvPr/>
          </p:nvSpPr>
          <p:spPr bwMode="auto">
            <a:xfrm>
              <a:off x="1365" y="1345"/>
              <a:ext cx="62" cy="62"/>
            </a:xfrm>
            <a:prstGeom prst="ellipse">
              <a:avLst/>
            </a:prstGeom>
            <a:solidFill>
              <a:srgbClr val="687A9E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291" name="Oval 43"/>
            <p:cNvSpPr>
              <a:spLocks noChangeArrowheads="1"/>
            </p:cNvSpPr>
            <p:nvPr/>
          </p:nvSpPr>
          <p:spPr bwMode="auto">
            <a:xfrm>
              <a:off x="1139" y="1497"/>
              <a:ext cx="62" cy="62"/>
            </a:xfrm>
            <a:prstGeom prst="ellipse">
              <a:avLst/>
            </a:prstGeom>
            <a:solidFill>
              <a:srgbClr val="687A9E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292" name="Oval 44"/>
            <p:cNvSpPr>
              <a:spLocks noChangeArrowheads="1"/>
            </p:cNvSpPr>
            <p:nvPr/>
          </p:nvSpPr>
          <p:spPr bwMode="auto">
            <a:xfrm>
              <a:off x="1272" y="1649"/>
              <a:ext cx="62" cy="62"/>
            </a:xfrm>
            <a:prstGeom prst="ellipse">
              <a:avLst/>
            </a:prstGeom>
            <a:solidFill>
              <a:srgbClr val="687A9E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293" name="Oval 45"/>
            <p:cNvSpPr>
              <a:spLocks noChangeArrowheads="1"/>
            </p:cNvSpPr>
            <p:nvPr/>
          </p:nvSpPr>
          <p:spPr bwMode="auto">
            <a:xfrm>
              <a:off x="1365" y="1801"/>
              <a:ext cx="62" cy="62"/>
            </a:xfrm>
            <a:prstGeom prst="ellipse">
              <a:avLst/>
            </a:prstGeom>
            <a:solidFill>
              <a:srgbClr val="687A9E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294" name="Oval 46"/>
            <p:cNvSpPr>
              <a:spLocks noChangeArrowheads="1"/>
            </p:cNvSpPr>
            <p:nvPr/>
          </p:nvSpPr>
          <p:spPr bwMode="auto">
            <a:xfrm>
              <a:off x="1334" y="1953"/>
              <a:ext cx="62" cy="62"/>
            </a:xfrm>
            <a:prstGeom prst="ellipse">
              <a:avLst/>
            </a:prstGeom>
            <a:solidFill>
              <a:srgbClr val="687A9E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295" name="Oval 47"/>
            <p:cNvSpPr>
              <a:spLocks noChangeArrowheads="1"/>
            </p:cNvSpPr>
            <p:nvPr/>
          </p:nvSpPr>
          <p:spPr bwMode="auto">
            <a:xfrm>
              <a:off x="1476" y="2105"/>
              <a:ext cx="62" cy="62"/>
            </a:xfrm>
            <a:prstGeom prst="ellipse">
              <a:avLst/>
            </a:prstGeom>
            <a:solidFill>
              <a:srgbClr val="687A9E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296" name="Oval 48"/>
            <p:cNvSpPr>
              <a:spLocks noChangeArrowheads="1"/>
            </p:cNvSpPr>
            <p:nvPr/>
          </p:nvSpPr>
          <p:spPr bwMode="auto">
            <a:xfrm>
              <a:off x="1649" y="2257"/>
              <a:ext cx="62" cy="62"/>
            </a:xfrm>
            <a:prstGeom prst="ellipse">
              <a:avLst/>
            </a:prstGeom>
            <a:solidFill>
              <a:srgbClr val="687A9E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297" name="Oval 49"/>
            <p:cNvSpPr>
              <a:spLocks noChangeArrowheads="1"/>
            </p:cNvSpPr>
            <p:nvPr/>
          </p:nvSpPr>
          <p:spPr bwMode="auto">
            <a:xfrm>
              <a:off x="1572" y="2409"/>
              <a:ext cx="62" cy="62"/>
            </a:xfrm>
            <a:prstGeom prst="ellipse">
              <a:avLst/>
            </a:prstGeom>
            <a:solidFill>
              <a:srgbClr val="687A9E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298" name="Oval 50"/>
            <p:cNvSpPr>
              <a:spLocks noChangeArrowheads="1"/>
            </p:cNvSpPr>
            <p:nvPr/>
          </p:nvSpPr>
          <p:spPr bwMode="auto">
            <a:xfrm>
              <a:off x="1774" y="2561"/>
              <a:ext cx="62" cy="62"/>
            </a:xfrm>
            <a:prstGeom prst="ellipse">
              <a:avLst/>
            </a:prstGeom>
            <a:solidFill>
              <a:srgbClr val="687A9E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299" name="Oval 51"/>
            <p:cNvSpPr>
              <a:spLocks noChangeArrowheads="1"/>
            </p:cNvSpPr>
            <p:nvPr/>
          </p:nvSpPr>
          <p:spPr bwMode="auto">
            <a:xfrm>
              <a:off x="1572" y="2713"/>
              <a:ext cx="62" cy="62"/>
            </a:xfrm>
            <a:prstGeom prst="ellipse">
              <a:avLst/>
            </a:prstGeom>
            <a:solidFill>
              <a:srgbClr val="687A9E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300" name="Oval 52"/>
            <p:cNvSpPr>
              <a:spLocks noChangeArrowheads="1"/>
            </p:cNvSpPr>
            <p:nvPr/>
          </p:nvSpPr>
          <p:spPr bwMode="auto">
            <a:xfrm>
              <a:off x="1649" y="2865"/>
              <a:ext cx="62" cy="62"/>
            </a:xfrm>
            <a:prstGeom prst="ellipse">
              <a:avLst/>
            </a:prstGeom>
            <a:solidFill>
              <a:srgbClr val="687A9E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301" name="Oval 53"/>
            <p:cNvSpPr>
              <a:spLocks noChangeArrowheads="1"/>
            </p:cNvSpPr>
            <p:nvPr/>
          </p:nvSpPr>
          <p:spPr bwMode="auto">
            <a:xfrm>
              <a:off x="1445" y="3017"/>
              <a:ext cx="62" cy="62"/>
            </a:xfrm>
            <a:prstGeom prst="ellipse">
              <a:avLst/>
            </a:prstGeom>
            <a:solidFill>
              <a:srgbClr val="687A9E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302" name="Oval 54"/>
            <p:cNvSpPr>
              <a:spLocks noChangeArrowheads="1"/>
            </p:cNvSpPr>
            <p:nvPr/>
          </p:nvSpPr>
          <p:spPr bwMode="auto">
            <a:xfrm>
              <a:off x="1569" y="3169"/>
              <a:ext cx="62" cy="62"/>
            </a:xfrm>
            <a:prstGeom prst="ellipse">
              <a:avLst/>
            </a:prstGeom>
            <a:solidFill>
              <a:srgbClr val="687A9E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303" name="Oval 55"/>
            <p:cNvSpPr>
              <a:spLocks noChangeArrowheads="1"/>
            </p:cNvSpPr>
            <p:nvPr/>
          </p:nvSpPr>
          <p:spPr bwMode="auto">
            <a:xfrm>
              <a:off x="1445" y="3321"/>
              <a:ext cx="62" cy="62"/>
            </a:xfrm>
            <a:prstGeom prst="ellipse">
              <a:avLst/>
            </a:prstGeom>
            <a:solidFill>
              <a:srgbClr val="687A9E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304" name="Oval 56"/>
            <p:cNvSpPr>
              <a:spLocks noChangeArrowheads="1"/>
            </p:cNvSpPr>
            <p:nvPr/>
          </p:nvSpPr>
          <p:spPr bwMode="auto">
            <a:xfrm>
              <a:off x="1538" y="3473"/>
              <a:ext cx="62" cy="62"/>
            </a:xfrm>
            <a:prstGeom prst="ellipse">
              <a:avLst/>
            </a:prstGeom>
            <a:solidFill>
              <a:srgbClr val="687A9E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81376" name="Group 128"/>
          <p:cNvGrpSpPr>
            <a:grpSpLocks/>
          </p:cNvGrpSpPr>
          <p:nvPr/>
        </p:nvGrpSpPr>
        <p:grpSpPr bwMode="auto">
          <a:xfrm>
            <a:off x="2986088" y="1652588"/>
            <a:ext cx="615950" cy="3959225"/>
            <a:chOff x="1993" y="1041"/>
            <a:chExt cx="388" cy="2494"/>
          </a:xfrm>
        </p:grpSpPr>
        <p:sp>
          <p:nvSpPr>
            <p:cNvPr id="181305" name="Line 57"/>
            <p:cNvSpPr>
              <a:spLocks noChangeShapeType="1"/>
            </p:cNvSpPr>
            <p:nvPr/>
          </p:nvSpPr>
          <p:spPr bwMode="auto">
            <a:xfrm flipH="1">
              <a:off x="2210" y="1068"/>
              <a:ext cx="137" cy="156"/>
            </a:xfrm>
            <a:prstGeom prst="line">
              <a:avLst/>
            </a:prstGeom>
            <a:noFill/>
            <a:ln w="38100">
              <a:solidFill>
                <a:srgbClr val="687A9E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306" name="Line 58"/>
            <p:cNvSpPr>
              <a:spLocks noChangeShapeType="1"/>
            </p:cNvSpPr>
            <p:nvPr/>
          </p:nvSpPr>
          <p:spPr bwMode="auto">
            <a:xfrm flipH="1" flipV="1">
              <a:off x="2210" y="1224"/>
              <a:ext cx="109" cy="152"/>
            </a:xfrm>
            <a:prstGeom prst="line">
              <a:avLst/>
            </a:prstGeom>
            <a:noFill/>
            <a:ln w="38100">
              <a:solidFill>
                <a:srgbClr val="687A9E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307" name="Line 59"/>
            <p:cNvSpPr>
              <a:spLocks noChangeShapeType="1"/>
            </p:cNvSpPr>
            <p:nvPr/>
          </p:nvSpPr>
          <p:spPr bwMode="auto">
            <a:xfrm flipH="1" flipV="1">
              <a:off x="2179" y="1528"/>
              <a:ext cx="124" cy="152"/>
            </a:xfrm>
            <a:prstGeom prst="line">
              <a:avLst/>
            </a:prstGeom>
            <a:noFill/>
            <a:ln w="38100">
              <a:solidFill>
                <a:srgbClr val="687A9E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308" name="Line 60"/>
            <p:cNvSpPr>
              <a:spLocks noChangeShapeType="1"/>
            </p:cNvSpPr>
            <p:nvPr/>
          </p:nvSpPr>
          <p:spPr bwMode="auto">
            <a:xfrm flipH="1" flipV="1">
              <a:off x="2118" y="1832"/>
              <a:ext cx="188" cy="152"/>
            </a:xfrm>
            <a:prstGeom prst="line">
              <a:avLst/>
            </a:prstGeom>
            <a:noFill/>
            <a:ln w="38100">
              <a:solidFill>
                <a:srgbClr val="687A9E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309" name="Line 61"/>
            <p:cNvSpPr>
              <a:spLocks noChangeShapeType="1"/>
            </p:cNvSpPr>
            <p:nvPr/>
          </p:nvSpPr>
          <p:spPr bwMode="auto">
            <a:xfrm flipH="1">
              <a:off x="2054" y="2140"/>
              <a:ext cx="128" cy="144"/>
            </a:xfrm>
            <a:prstGeom prst="line">
              <a:avLst/>
            </a:prstGeom>
            <a:noFill/>
            <a:ln w="38100">
              <a:solidFill>
                <a:srgbClr val="687A9E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310" name="Line 62"/>
            <p:cNvSpPr>
              <a:spLocks noChangeShapeType="1"/>
            </p:cNvSpPr>
            <p:nvPr/>
          </p:nvSpPr>
          <p:spPr bwMode="auto">
            <a:xfrm flipV="1">
              <a:off x="2030" y="2284"/>
              <a:ext cx="32" cy="152"/>
            </a:xfrm>
            <a:prstGeom prst="line">
              <a:avLst/>
            </a:prstGeom>
            <a:noFill/>
            <a:ln w="38100">
              <a:solidFill>
                <a:srgbClr val="687A9E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311" name="Line 63"/>
            <p:cNvSpPr>
              <a:spLocks noChangeShapeType="1"/>
            </p:cNvSpPr>
            <p:nvPr/>
          </p:nvSpPr>
          <p:spPr bwMode="auto">
            <a:xfrm flipH="1" flipV="1">
              <a:off x="2026" y="2444"/>
              <a:ext cx="92" cy="148"/>
            </a:xfrm>
            <a:prstGeom prst="line">
              <a:avLst/>
            </a:prstGeom>
            <a:noFill/>
            <a:ln w="38100">
              <a:solidFill>
                <a:srgbClr val="687A9E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312" name="Line 64"/>
            <p:cNvSpPr>
              <a:spLocks noChangeShapeType="1"/>
            </p:cNvSpPr>
            <p:nvPr/>
          </p:nvSpPr>
          <p:spPr bwMode="auto">
            <a:xfrm flipH="1" flipV="1">
              <a:off x="2118" y="2588"/>
              <a:ext cx="128" cy="156"/>
            </a:xfrm>
            <a:prstGeom prst="line">
              <a:avLst/>
            </a:prstGeom>
            <a:noFill/>
            <a:ln w="38100">
              <a:solidFill>
                <a:srgbClr val="687A9E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313" name="Line 65"/>
            <p:cNvSpPr>
              <a:spLocks noChangeShapeType="1"/>
            </p:cNvSpPr>
            <p:nvPr/>
          </p:nvSpPr>
          <p:spPr bwMode="auto">
            <a:xfrm flipH="1">
              <a:off x="2170" y="1984"/>
              <a:ext cx="132" cy="152"/>
            </a:xfrm>
            <a:prstGeom prst="line">
              <a:avLst/>
            </a:prstGeom>
            <a:noFill/>
            <a:ln w="38100">
              <a:solidFill>
                <a:srgbClr val="687A9E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314" name="Line 66"/>
            <p:cNvSpPr>
              <a:spLocks noChangeShapeType="1"/>
            </p:cNvSpPr>
            <p:nvPr/>
          </p:nvSpPr>
          <p:spPr bwMode="auto">
            <a:xfrm flipH="1">
              <a:off x="2114" y="1684"/>
              <a:ext cx="192" cy="152"/>
            </a:xfrm>
            <a:prstGeom prst="line">
              <a:avLst/>
            </a:prstGeom>
            <a:noFill/>
            <a:ln w="38100">
              <a:solidFill>
                <a:srgbClr val="687A9E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315" name="Line 67"/>
            <p:cNvSpPr>
              <a:spLocks noChangeShapeType="1"/>
            </p:cNvSpPr>
            <p:nvPr/>
          </p:nvSpPr>
          <p:spPr bwMode="auto">
            <a:xfrm flipH="1">
              <a:off x="2166" y="1372"/>
              <a:ext cx="156" cy="160"/>
            </a:xfrm>
            <a:prstGeom prst="line">
              <a:avLst/>
            </a:prstGeom>
            <a:noFill/>
            <a:ln w="38100">
              <a:solidFill>
                <a:srgbClr val="687A9E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316" name="Line 68"/>
            <p:cNvSpPr>
              <a:spLocks noChangeShapeType="1"/>
            </p:cNvSpPr>
            <p:nvPr/>
          </p:nvSpPr>
          <p:spPr bwMode="auto">
            <a:xfrm>
              <a:off x="2234" y="2736"/>
              <a:ext cx="36" cy="160"/>
            </a:xfrm>
            <a:prstGeom prst="line">
              <a:avLst/>
            </a:prstGeom>
            <a:noFill/>
            <a:ln w="38100">
              <a:solidFill>
                <a:srgbClr val="687A9E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317" name="Line 69"/>
            <p:cNvSpPr>
              <a:spLocks noChangeShapeType="1"/>
            </p:cNvSpPr>
            <p:nvPr/>
          </p:nvSpPr>
          <p:spPr bwMode="auto">
            <a:xfrm flipH="1">
              <a:off x="2206" y="2900"/>
              <a:ext cx="56" cy="152"/>
            </a:xfrm>
            <a:prstGeom prst="line">
              <a:avLst/>
            </a:prstGeom>
            <a:noFill/>
            <a:ln w="38100">
              <a:solidFill>
                <a:srgbClr val="687A9E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318" name="Line 70"/>
            <p:cNvSpPr>
              <a:spLocks noChangeShapeType="1"/>
            </p:cNvSpPr>
            <p:nvPr/>
          </p:nvSpPr>
          <p:spPr bwMode="auto">
            <a:xfrm>
              <a:off x="2210" y="3052"/>
              <a:ext cx="52" cy="144"/>
            </a:xfrm>
            <a:prstGeom prst="line">
              <a:avLst/>
            </a:prstGeom>
            <a:noFill/>
            <a:ln w="38100">
              <a:solidFill>
                <a:srgbClr val="687A9E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319" name="Line 71"/>
            <p:cNvSpPr>
              <a:spLocks noChangeShapeType="1"/>
            </p:cNvSpPr>
            <p:nvPr/>
          </p:nvSpPr>
          <p:spPr bwMode="auto">
            <a:xfrm>
              <a:off x="2270" y="3200"/>
              <a:ext cx="44" cy="152"/>
            </a:xfrm>
            <a:prstGeom prst="line">
              <a:avLst/>
            </a:prstGeom>
            <a:noFill/>
            <a:ln w="38100">
              <a:solidFill>
                <a:srgbClr val="687A9E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320" name="Line 72"/>
            <p:cNvSpPr>
              <a:spLocks noChangeShapeType="1"/>
            </p:cNvSpPr>
            <p:nvPr/>
          </p:nvSpPr>
          <p:spPr bwMode="auto">
            <a:xfrm>
              <a:off x="2294" y="3348"/>
              <a:ext cx="52" cy="164"/>
            </a:xfrm>
            <a:prstGeom prst="line">
              <a:avLst/>
            </a:prstGeom>
            <a:noFill/>
            <a:ln w="38100">
              <a:solidFill>
                <a:srgbClr val="687A9E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81321" name="Group 73"/>
            <p:cNvGrpSpPr>
              <a:grpSpLocks/>
            </p:cNvGrpSpPr>
            <p:nvPr/>
          </p:nvGrpSpPr>
          <p:grpSpPr bwMode="auto">
            <a:xfrm>
              <a:off x="1993" y="1041"/>
              <a:ext cx="388" cy="2494"/>
              <a:chOff x="1993" y="1041"/>
              <a:chExt cx="388" cy="2494"/>
            </a:xfrm>
          </p:grpSpPr>
          <p:sp>
            <p:nvSpPr>
              <p:cNvPr id="181322" name="Oval 74"/>
              <p:cNvSpPr>
                <a:spLocks noChangeArrowheads="1"/>
              </p:cNvSpPr>
              <p:nvPr/>
            </p:nvSpPr>
            <p:spPr bwMode="auto">
              <a:xfrm>
                <a:off x="2319" y="1041"/>
                <a:ext cx="62" cy="62"/>
              </a:xfrm>
              <a:prstGeom prst="ellipse">
                <a:avLst/>
              </a:prstGeom>
              <a:solidFill>
                <a:srgbClr val="687A9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1323" name="Oval 75"/>
              <p:cNvSpPr>
                <a:spLocks noChangeArrowheads="1"/>
              </p:cNvSpPr>
              <p:nvPr/>
            </p:nvSpPr>
            <p:spPr bwMode="auto">
              <a:xfrm>
                <a:off x="2179" y="1193"/>
                <a:ext cx="62" cy="62"/>
              </a:xfrm>
              <a:prstGeom prst="ellipse">
                <a:avLst/>
              </a:prstGeom>
              <a:solidFill>
                <a:srgbClr val="687A9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1324" name="Oval 76"/>
              <p:cNvSpPr>
                <a:spLocks noChangeArrowheads="1"/>
              </p:cNvSpPr>
              <p:nvPr/>
            </p:nvSpPr>
            <p:spPr bwMode="auto">
              <a:xfrm>
                <a:off x="2288" y="1345"/>
                <a:ext cx="62" cy="62"/>
              </a:xfrm>
              <a:prstGeom prst="ellipse">
                <a:avLst/>
              </a:prstGeom>
              <a:solidFill>
                <a:srgbClr val="687A9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1325" name="Oval 77"/>
              <p:cNvSpPr>
                <a:spLocks noChangeArrowheads="1"/>
              </p:cNvSpPr>
              <p:nvPr/>
            </p:nvSpPr>
            <p:spPr bwMode="auto">
              <a:xfrm>
                <a:off x="2148" y="1497"/>
                <a:ext cx="62" cy="62"/>
              </a:xfrm>
              <a:prstGeom prst="ellipse">
                <a:avLst/>
              </a:prstGeom>
              <a:solidFill>
                <a:srgbClr val="687A9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1326" name="Oval 78"/>
              <p:cNvSpPr>
                <a:spLocks noChangeArrowheads="1"/>
              </p:cNvSpPr>
              <p:nvPr/>
            </p:nvSpPr>
            <p:spPr bwMode="auto">
              <a:xfrm>
                <a:off x="2275" y="1649"/>
                <a:ext cx="62" cy="62"/>
              </a:xfrm>
              <a:prstGeom prst="ellipse">
                <a:avLst/>
              </a:prstGeom>
              <a:solidFill>
                <a:srgbClr val="687A9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1327" name="Oval 79"/>
              <p:cNvSpPr>
                <a:spLocks noChangeArrowheads="1"/>
              </p:cNvSpPr>
              <p:nvPr/>
            </p:nvSpPr>
            <p:spPr bwMode="auto">
              <a:xfrm>
                <a:off x="2086" y="1800"/>
                <a:ext cx="62" cy="62"/>
              </a:xfrm>
              <a:prstGeom prst="ellipse">
                <a:avLst/>
              </a:prstGeom>
              <a:solidFill>
                <a:srgbClr val="687A9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1328" name="Oval 80"/>
              <p:cNvSpPr>
                <a:spLocks noChangeArrowheads="1"/>
              </p:cNvSpPr>
              <p:nvPr/>
            </p:nvSpPr>
            <p:spPr bwMode="auto">
              <a:xfrm>
                <a:off x="2275" y="1953"/>
                <a:ext cx="62" cy="62"/>
              </a:xfrm>
              <a:prstGeom prst="ellipse">
                <a:avLst/>
              </a:prstGeom>
              <a:solidFill>
                <a:srgbClr val="687A9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1329" name="Oval 81"/>
              <p:cNvSpPr>
                <a:spLocks noChangeArrowheads="1"/>
              </p:cNvSpPr>
              <p:nvPr/>
            </p:nvSpPr>
            <p:spPr bwMode="auto">
              <a:xfrm>
                <a:off x="2148" y="2105"/>
                <a:ext cx="62" cy="62"/>
              </a:xfrm>
              <a:prstGeom prst="ellipse">
                <a:avLst/>
              </a:prstGeom>
              <a:solidFill>
                <a:srgbClr val="687A9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1330" name="Oval 82"/>
              <p:cNvSpPr>
                <a:spLocks noChangeArrowheads="1"/>
              </p:cNvSpPr>
              <p:nvPr/>
            </p:nvSpPr>
            <p:spPr bwMode="auto">
              <a:xfrm>
                <a:off x="2024" y="2257"/>
                <a:ext cx="62" cy="62"/>
              </a:xfrm>
              <a:prstGeom prst="ellipse">
                <a:avLst/>
              </a:prstGeom>
              <a:solidFill>
                <a:srgbClr val="687A9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1331" name="Oval 83"/>
              <p:cNvSpPr>
                <a:spLocks noChangeArrowheads="1"/>
              </p:cNvSpPr>
              <p:nvPr/>
            </p:nvSpPr>
            <p:spPr bwMode="auto">
              <a:xfrm>
                <a:off x="1993" y="2409"/>
                <a:ext cx="62" cy="62"/>
              </a:xfrm>
              <a:prstGeom prst="ellipse">
                <a:avLst/>
              </a:prstGeom>
              <a:solidFill>
                <a:srgbClr val="687A9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1332" name="Oval 84"/>
              <p:cNvSpPr>
                <a:spLocks noChangeArrowheads="1"/>
              </p:cNvSpPr>
              <p:nvPr/>
            </p:nvSpPr>
            <p:spPr bwMode="auto">
              <a:xfrm>
                <a:off x="2086" y="2561"/>
                <a:ext cx="62" cy="62"/>
              </a:xfrm>
              <a:prstGeom prst="ellipse">
                <a:avLst/>
              </a:prstGeom>
              <a:solidFill>
                <a:srgbClr val="687A9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1333" name="Oval 85"/>
              <p:cNvSpPr>
                <a:spLocks noChangeArrowheads="1"/>
              </p:cNvSpPr>
              <p:nvPr/>
            </p:nvSpPr>
            <p:spPr bwMode="auto">
              <a:xfrm>
                <a:off x="2213" y="2713"/>
                <a:ext cx="62" cy="62"/>
              </a:xfrm>
              <a:prstGeom prst="ellipse">
                <a:avLst/>
              </a:prstGeom>
              <a:solidFill>
                <a:srgbClr val="687A9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1334" name="Oval 86"/>
              <p:cNvSpPr>
                <a:spLocks noChangeArrowheads="1"/>
              </p:cNvSpPr>
              <p:nvPr/>
            </p:nvSpPr>
            <p:spPr bwMode="auto">
              <a:xfrm>
                <a:off x="2241" y="2860"/>
                <a:ext cx="62" cy="62"/>
              </a:xfrm>
              <a:prstGeom prst="ellipse">
                <a:avLst/>
              </a:prstGeom>
              <a:solidFill>
                <a:srgbClr val="687A9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1335" name="Oval 87"/>
              <p:cNvSpPr>
                <a:spLocks noChangeArrowheads="1"/>
              </p:cNvSpPr>
              <p:nvPr/>
            </p:nvSpPr>
            <p:spPr bwMode="auto">
              <a:xfrm>
                <a:off x="2179" y="3017"/>
                <a:ext cx="62" cy="62"/>
              </a:xfrm>
              <a:prstGeom prst="ellipse">
                <a:avLst/>
              </a:prstGeom>
              <a:solidFill>
                <a:srgbClr val="687A9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1336" name="Oval 88"/>
              <p:cNvSpPr>
                <a:spLocks noChangeArrowheads="1"/>
              </p:cNvSpPr>
              <p:nvPr/>
            </p:nvSpPr>
            <p:spPr bwMode="auto">
              <a:xfrm>
                <a:off x="2241" y="3169"/>
                <a:ext cx="62" cy="62"/>
              </a:xfrm>
              <a:prstGeom prst="ellipse">
                <a:avLst/>
              </a:prstGeom>
              <a:solidFill>
                <a:srgbClr val="687A9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1337" name="Oval 89"/>
              <p:cNvSpPr>
                <a:spLocks noChangeArrowheads="1"/>
              </p:cNvSpPr>
              <p:nvPr/>
            </p:nvSpPr>
            <p:spPr bwMode="auto">
              <a:xfrm>
                <a:off x="2272" y="3321"/>
                <a:ext cx="62" cy="62"/>
              </a:xfrm>
              <a:prstGeom prst="ellipse">
                <a:avLst/>
              </a:prstGeom>
              <a:solidFill>
                <a:srgbClr val="687A9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1338" name="Oval 90"/>
              <p:cNvSpPr>
                <a:spLocks noChangeArrowheads="1"/>
              </p:cNvSpPr>
              <p:nvPr/>
            </p:nvSpPr>
            <p:spPr bwMode="auto">
              <a:xfrm>
                <a:off x="2306" y="3473"/>
                <a:ext cx="62" cy="62"/>
              </a:xfrm>
              <a:prstGeom prst="ellipse">
                <a:avLst/>
              </a:prstGeom>
              <a:solidFill>
                <a:srgbClr val="687A9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81339" name="Text Box 91"/>
          <p:cNvSpPr txBox="1">
            <a:spLocks noChangeArrowheads="1"/>
          </p:cNvSpPr>
          <p:nvPr/>
        </p:nvSpPr>
        <p:spPr bwMode="auto">
          <a:xfrm rot="16200000">
            <a:off x="-469106" y="3367882"/>
            <a:ext cx="168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/>
              <a:t>Imaginary time</a:t>
            </a:r>
          </a:p>
        </p:txBody>
      </p:sp>
      <p:grpSp>
        <p:nvGrpSpPr>
          <p:cNvPr id="181374" name="Group 126"/>
          <p:cNvGrpSpPr>
            <a:grpSpLocks/>
          </p:cNvGrpSpPr>
          <p:nvPr/>
        </p:nvGrpSpPr>
        <p:grpSpPr bwMode="auto">
          <a:xfrm>
            <a:off x="1268413" y="1652588"/>
            <a:ext cx="742950" cy="3959225"/>
            <a:chOff x="671" y="1041"/>
            <a:chExt cx="468" cy="2494"/>
          </a:xfrm>
        </p:grpSpPr>
        <p:sp>
          <p:nvSpPr>
            <p:cNvPr id="181340" name="Line 92"/>
            <p:cNvSpPr>
              <a:spLocks noChangeShapeType="1"/>
            </p:cNvSpPr>
            <p:nvPr/>
          </p:nvSpPr>
          <p:spPr bwMode="auto">
            <a:xfrm flipH="1">
              <a:off x="695" y="1072"/>
              <a:ext cx="78" cy="144"/>
            </a:xfrm>
            <a:prstGeom prst="line">
              <a:avLst/>
            </a:prstGeom>
            <a:noFill/>
            <a:ln w="38100">
              <a:solidFill>
                <a:srgbClr val="687A9E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341" name="Line 93"/>
            <p:cNvSpPr>
              <a:spLocks noChangeShapeType="1"/>
            </p:cNvSpPr>
            <p:nvPr/>
          </p:nvSpPr>
          <p:spPr bwMode="auto">
            <a:xfrm>
              <a:off x="697" y="1228"/>
              <a:ext cx="90" cy="152"/>
            </a:xfrm>
            <a:prstGeom prst="line">
              <a:avLst/>
            </a:prstGeom>
            <a:noFill/>
            <a:ln w="38100">
              <a:solidFill>
                <a:srgbClr val="687A9E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342" name="Line 94"/>
            <p:cNvSpPr>
              <a:spLocks noChangeShapeType="1"/>
            </p:cNvSpPr>
            <p:nvPr/>
          </p:nvSpPr>
          <p:spPr bwMode="auto">
            <a:xfrm>
              <a:off x="785" y="1376"/>
              <a:ext cx="58" cy="148"/>
            </a:xfrm>
            <a:prstGeom prst="line">
              <a:avLst/>
            </a:prstGeom>
            <a:noFill/>
            <a:ln w="38100">
              <a:solidFill>
                <a:srgbClr val="687A9E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343" name="Line 95"/>
            <p:cNvSpPr>
              <a:spLocks noChangeShapeType="1"/>
            </p:cNvSpPr>
            <p:nvPr/>
          </p:nvSpPr>
          <p:spPr bwMode="auto">
            <a:xfrm>
              <a:off x="853" y="1528"/>
              <a:ext cx="146" cy="164"/>
            </a:xfrm>
            <a:prstGeom prst="line">
              <a:avLst/>
            </a:prstGeom>
            <a:noFill/>
            <a:ln w="38100">
              <a:solidFill>
                <a:srgbClr val="687A9E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344" name="Line 96"/>
            <p:cNvSpPr>
              <a:spLocks noChangeShapeType="1"/>
            </p:cNvSpPr>
            <p:nvPr/>
          </p:nvSpPr>
          <p:spPr bwMode="auto">
            <a:xfrm>
              <a:off x="993" y="1684"/>
              <a:ext cx="10" cy="156"/>
            </a:xfrm>
            <a:prstGeom prst="line">
              <a:avLst/>
            </a:prstGeom>
            <a:noFill/>
            <a:ln w="38100">
              <a:solidFill>
                <a:srgbClr val="687A9E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345" name="Line 97"/>
            <p:cNvSpPr>
              <a:spLocks noChangeShapeType="1"/>
            </p:cNvSpPr>
            <p:nvPr/>
          </p:nvSpPr>
          <p:spPr bwMode="auto">
            <a:xfrm flipH="1">
              <a:off x="847" y="1836"/>
              <a:ext cx="154" cy="148"/>
            </a:xfrm>
            <a:prstGeom prst="line">
              <a:avLst/>
            </a:prstGeom>
            <a:noFill/>
            <a:ln w="38100">
              <a:solidFill>
                <a:srgbClr val="687A9E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346" name="Line 98"/>
            <p:cNvSpPr>
              <a:spLocks noChangeShapeType="1"/>
            </p:cNvSpPr>
            <p:nvPr/>
          </p:nvSpPr>
          <p:spPr bwMode="auto">
            <a:xfrm>
              <a:off x="849" y="1984"/>
              <a:ext cx="86" cy="152"/>
            </a:xfrm>
            <a:prstGeom prst="line">
              <a:avLst/>
            </a:prstGeom>
            <a:noFill/>
            <a:ln w="38100">
              <a:solidFill>
                <a:srgbClr val="687A9E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347" name="Line 99"/>
            <p:cNvSpPr>
              <a:spLocks noChangeShapeType="1"/>
            </p:cNvSpPr>
            <p:nvPr/>
          </p:nvSpPr>
          <p:spPr bwMode="auto">
            <a:xfrm>
              <a:off x="937" y="2140"/>
              <a:ext cx="166" cy="148"/>
            </a:xfrm>
            <a:prstGeom prst="line">
              <a:avLst/>
            </a:prstGeom>
            <a:noFill/>
            <a:ln w="38100">
              <a:solidFill>
                <a:srgbClr val="687A9E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348" name="Line 100"/>
            <p:cNvSpPr>
              <a:spLocks noChangeShapeType="1"/>
            </p:cNvSpPr>
            <p:nvPr/>
          </p:nvSpPr>
          <p:spPr bwMode="auto">
            <a:xfrm flipH="1">
              <a:off x="1107" y="2288"/>
              <a:ext cx="6" cy="164"/>
            </a:xfrm>
            <a:prstGeom prst="line">
              <a:avLst/>
            </a:prstGeom>
            <a:noFill/>
            <a:ln w="38100">
              <a:solidFill>
                <a:srgbClr val="687A9E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349" name="Line 101"/>
            <p:cNvSpPr>
              <a:spLocks noChangeShapeType="1"/>
            </p:cNvSpPr>
            <p:nvPr/>
          </p:nvSpPr>
          <p:spPr bwMode="auto">
            <a:xfrm flipH="1">
              <a:off x="979" y="2452"/>
              <a:ext cx="126" cy="136"/>
            </a:xfrm>
            <a:prstGeom prst="line">
              <a:avLst/>
            </a:prstGeom>
            <a:noFill/>
            <a:ln w="38100">
              <a:solidFill>
                <a:srgbClr val="687A9E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350" name="Line 102"/>
            <p:cNvSpPr>
              <a:spLocks noChangeShapeType="1"/>
            </p:cNvSpPr>
            <p:nvPr/>
          </p:nvSpPr>
          <p:spPr bwMode="auto">
            <a:xfrm flipH="1">
              <a:off x="875" y="2580"/>
              <a:ext cx="98" cy="156"/>
            </a:xfrm>
            <a:prstGeom prst="line">
              <a:avLst/>
            </a:prstGeom>
            <a:noFill/>
            <a:ln w="38100">
              <a:solidFill>
                <a:srgbClr val="687A9E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351" name="Line 103"/>
            <p:cNvSpPr>
              <a:spLocks noChangeShapeType="1"/>
            </p:cNvSpPr>
            <p:nvPr/>
          </p:nvSpPr>
          <p:spPr bwMode="auto">
            <a:xfrm>
              <a:off x="873" y="2736"/>
              <a:ext cx="178" cy="168"/>
            </a:xfrm>
            <a:prstGeom prst="line">
              <a:avLst/>
            </a:prstGeom>
            <a:noFill/>
            <a:ln w="38100">
              <a:solidFill>
                <a:srgbClr val="687A9E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352" name="Line 104"/>
            <p:cNvSpPr>
              <a:spLocks noChangeShapeType="1"/>
            </p:cNvSpPr>
            <p:nvPr/>
          </p:nvSpPr>
          <p:spPr bwMode="auto">
            <a:xfrm flipH="1">
              <a:off x="911" y="2892"/>
              <a:ext cx="130" cy="152"/>
            </a:xfrm>
            <a:prstGeom prst="line">
              <a:avLst/>
            </a:prstGeom>
            <a:noFill/>
            <a:ln w="38100">
              <a:solidFill>
                <a:srgbClr val="687A9E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353" name="Line 105"/>
            <p:cNvSpPr>
              <a:spLocks noChangeShapeType="1"/>
            </p:cNvSpPr>
            <p:nvPr/>
          </p:nvSpPr>
          <p:spPr bwMode="auto">
            <a:xfrm>
              <a:off x="913" y="3044"/>
              <a:ext cx="126" cy="152"/>
            </a:xfrm>
            <a:prstGeom prst="line">
              <a:avLst/>
            </a:prstGeom>
            <a:noFill/>
            <a:ln w="38100">
              <a:solidFill>
                <a:srgbClr val="687A9E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354" name="Line 106"/>
            <p:cNvSpPr>
              <a:spLocks noChangeShapeType="1"/>
            </p:cNvSpPr>
            <p:nvPr/>
          </p:nvSpPr>
          <p:spPr bwMode="auto">
            <a:xfrm flipH="1">
              <a:off x="915" y="3196"/>
              <a:ext cx="122" cy="156"/>
            </a:xfrm>
            <a:prstGeom prst="line">
              <a:avLst/>
            </a:prstGeom>
            <a:noFill/>
            <a:ln w="38100">
              <a:solidFill>
                <a:srgbClr val="687A9E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355" name="Line 107"/>
            <p:cNvSpPr>
              <a:spLocks noChangeShapeType="1"/>
            </p:cNvSpPr>
            <p:nvPr/>
          </p:nvSpPr>
          <p:spPr bwMode="auto">
            <a:xfrm flipH="1">
              <a:off x="767" y="3340"/>
              <a:ext cx="138" cy="176"/>
            </a:xfrm>
            <a:prstGeom prst="line">
              <a:avLst/>
            </a:prstGeom>
            <a:noFill/>
            <a:ln w="38100">
              <a:solidFill>
                <a:srgbClr val="687A9E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81356" name="Group 108"/>
            <p:cNvGrpSpPr>
              <a:grpSpLocks/>
            </p:cNvGrpSpPr>
            <p:nvPr/>
          </p:nvGrpSpPr>
          <p:grpSpPr bwMode="auto">
            <a:xfrm>
              <a:off x="671" y="1041"/>
              <a:ext cx="468" cy="2494"/>
              <a:chOff x="671" y="1041"/>
              <a:chExt cx="468" cy="2494"/>
            </a:xfrm>
          </p:grpSpPr>
          <p:sp>
            <p:nvSpPr>
              <p:cNvPr id="181357" name="Oval 109"/>
              <p:cNvSpPr>
                <a:spLocks noChangeArrowheads="1"/>
              </p:cNvSpPr>
              <p:nvPr/>
            </p:nvSpPr>
            <p:spPr bwMode="auto">
              <a:xfrm>
                <a:off x="751" y="1041"/>
                <a:ext cx="62" cy="62"/>
              </a:xfrm>
              <a:prstGeom prst="ellipse">
                <a:avLst/>
              </a:prstGeom>
              <a:solidFill>
                <a:srgbClr val="687A9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1358" name="Oval 110"/>
              <p:cNvSpPr>
                <a:spLocks noChangeArrowheads="1"/>
              </p:cNvSpPr>
              <p:nvPr/>
            </p:nvSpPr>
            <p:spPr bwMode="auto">
              <a:xfrm>
                <a:off x="671" y="1193"/>
                <a:ext cx="62" cy="62"/>
              </a:xfrm>
              <a:prstGeom prst="ellipse">
                <a:avLst/>
              </a:prstGeom>
              <a:solidFill>
                <a:srgbClr val="687A9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1359" name="Oval 111"/>
              <p:cNvSpPr>
                <a:spLocks noChangeArrowheads="1"/>
              </p:cNvSpPr>
              <p:nvPr/>
            </p:nvSpPr>
            <p:spPr bwMode="auto">
              <a:xfrm>
                <a:off x="733" y="3473"/>
                <a:ext cx="62" cy="62"/>
              </a:xfrm>
              <a:prstGeom prst="ellipse">
                <a:avLst/>
              </a:prstGeom>
              <a:solidFill>
                <a:srgbClr val="687A9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1360" name="Oval 112"/>
              <p:cNvSpPr>
                <a:spLocks noChangeArrowheads="1"/>
              </p:cNvSpPr>
              <p:nvPr/>
            </p:nvSpPr>
            <p:spPr bwMode="auto">
              <a:xfrm>
                <a:off x="1077" y="2253"/>
                <a:ext cx="62" cy="62"/>
              </a:xfrm>
              <a:prstGeom prst="ellipse">
                <a:avLst/>
              </a:prstGeom>
              <a:solidFill>
                <a:srgbClr val="687A9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1361" name="Oval 113"/>
              <p:cNvSpPr>
                <a:spLocks noChangeArrowheads="1"/>
              </p:cNvSpPr>
              <p:nvPr/>
            </p:nvSpPr>
            <p:spPr bwMode="auto">
              <a:xfrm>
                <a:off x="1015" y="2869"/>
                <a:ext cx="62" cy="62"/>
              </a:xfrm>
              <a:prstGeom prst="ellipse">
                <a:avLst/>
              </a:prstGeom>
              <a:solidFill>
                <a:srgbClr val="687A9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1362" name="Oval 114"/>
              <p:cNvSpPr>
                <a:spLocks noChangeArrowheads="1"/>
              </p:cNvSpPr>
              <p:nvPr/>
            </p:nvSpPr>
            <p:spPr bwMode="auto">
              <a:xfrm>
                <a:off x="964" y="1653"/>
                <a:ext cx="62" cy="62"/>
              </a:xfrm>
              <a:prstGeom prst="ellipse">
                <a:avLst/>
              </a:prstGeom>
              <a:solidFill>
                <a:srgbClr val="687A9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1363" name="Oval 115"/>
              <p:cNvSpPr>
                <a:spLocks noChangeArrowheads="1"/>
              </p:cNvSpPr>
              <p:nvPr/>
            </p:nvSpPr>
            <p:spPr bwMode="auto">
              <a:xfrm>
                <a:off x="813" y="1953"/>
                <a:ext cx="62" cy="62"/>
              </a:xfrm>
              <a:prstGeom prst="ellipse">
                <a:avLst/>
              </a:prstGeom>
              <a:solidFill>
                <a:srgbClr val="687A9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1364" name="Oval 116"/>
              <p:cNvSpPr>
                <a:spLocks noChangeArrowheads="1"/>
              </p:cNvSpPr>
              <p:nvPr/>
            </p:nvSpPr>
            <p:spPr bwMode="auto">
              <a:xfrm>
                <a:off x="902" y="2109"/>
                <a:ext cx="62" cy="62"/>
              </a:xfrm>
              <a:prstGeom prst="ellipse">
                <a:avLst/>
              </a:prstGeom>
              <a:solidFill>
                <a:srgbClr val="687A9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1365" name="Oval 117"/>
              <p:cNvSpPr>
                <a:spLocks noChangeArrowheads="1"/>
              </p:cNvSpPr>
              <p:nvPr/>
            </p:nvSpPr>
            <p:spPr bwMode="auto">
              <a:xfrm>
                <a:off x="971" y="1805"/>
                <a:ext cx="62" cy="62"/>
              </a:xfrm>
              <a:prstGeom prst="ellipse">
                <a:avLst/>
              </a:prstGeom>
              <a:solidFill>
                <a:srgbClr val="687A9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1366" name="Oval 118"/>
              <p:cNvSpPr>
                <a:spLocks noChangeArrowheads="1"/>
              </p:cNvSpPr>
              <p:nvPr/>
            </p:nvSpPr>
            <p:spPr bwMode="auto">
              <a:xfrm>
                <a:off x="940" y="2561"/>
                <a:ext cx="62" cy="62"/>
              </a:xfrm>
              <a:prstGeom prst="ellipse">
                <a:avLst/>
              </a:prstGeom>
              <a:solidFill>
                <a:srgbClr val="687A9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1367" name="Oval 119"/>
              <p:cNvSpPr>
                <a:spLocks noChangeArrowheads="1"/>
              </p:cNvSpPr>
              <p:nvPr/>
            </p:nvSpPr>
            <p:spPr bwMode="auto">
              <a:xfrm>
                <a:off x="1077" y="2413"/>
                <a:ext cx="62" cy="62"/>
              </a:xfrm>
              <a:prstGeom prst="ellipse">
                <a:avLst/>
              </a:prstGeom>
              <a:solidFill>
                <a:srgbClr val="687A9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1368" name="Oval 120"/>
              <p:cNvSpPr>
                <a:spLocks noChangeArrowheads="1"/>
              </p:cNvSpPr>
              <p:nvPr/>
            </p:nvSpPr>
            <p:spPr bwMode="auto">
              <a:xfrm>
                <a:off x="840" y="2705"/>
                <a:ext cx="62" cy="62"/>
              </a:xfrm>
              <a:prstGeom prst="ellipse">
                <a:avLst/>
              </a:prstGeom>
              <a:solidFill>
                <a:srgbClr val="687A9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1369" name="Oval 121"/>
              <p:cNvSpPr>
                <a:spLocks noChangeArrowheads="1"/>
              </p:cNvSpPr>
              <p:nvPr/>
            </p:nvSpPr>
            <p:spPr bwMode="auto">
              <a:xfrm>
                <a:off x="1002" y="3165"/>
                <a:ext cx="62" cy="62"/>
              </a:xfrm>
              <a:prstGeom prst="ellipse">
                <a:avLst/>
              </a:prstGeom>
              <a:solidFill>
                <a:srgbClr val="687A9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1370" name="Oval 122"/>
              <p:cNvSpPr>
                <a:spLocks noChangeArrowheads="1"/>
              </p:cNvSpPr>
              <p:nvPr/>
            </p:nvSpPr>
            <p:spPr bwMode="auto">
              <a:xfrm>
                <a:off x="878" y="3017"/>
                <a:ext cx="62" cy="62"/>
              </a:xfrm>
              <a:prstGeom prst="ellipse">
                <a:avLst/>
              </a:prstGeom>
              <a:solidFill>
                <a:srgbClr val="687A9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1371" name="Oval 123"/>
              <p:cNvSpPr>
                <a:spLocks noChangeArrowheads="1"/>
              </p:cNvSpPr>
              <p:nvPr/>
            </p:nvSpPr>
            <p:spPr bwMode="auto">
              <a:xfrm>
                <a:off x="878" y="3317"/>
                <a:ext cx="62" cy="62"/>
              </a:xfrm>
              <a:prstGeom prst="ellipse">
                <a:avLst/>
              </a:prstGeom>
              <a:solidFill>
                <a:srgbClr val="687A9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1372" name="Oval 124"/>
              <p:cNvSpPr>
                <a:spLocks noChangeArrowheads="1"/>
              </p:cNvSpPr>
              <p:nvPr/>
            </p:nvSpPr>
            <p:spPr bwMode="auto">
              <a:xfrm>
                <a:off x="809" y="1497"/>
                <a:ext cx="62" cy="62"/>
              </a:xfrm>
              <a:prstGeom prst="ellipse">
                <a:avLst/>
              </a:prstGeom>
              <a:solidFill>
                <a:srgbClr val="687A9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1373" name="Oval 125"/>
              <p:cNvSpPr>
                <a:spLocks noChangeArrowheads="1"/>
              </p:cNvSpPr>
              <p:nvPr/>
            </p:nvSpPr>
            <p:spPr bwMode="auto">
              <a:xfrm>
                <a:off x="751" y="1345"/>
                <a:ext cx="62" cy="62"/>
              </a:xfrm>
              <a:prstGeom prst="ellipse">
                <a:avLst/>
              </a:prstGeom>
              <a:solidFill>
                <a:srgbClr val="687A9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81377" name="Freeform 129"/>
          <p:cNvSpPr>
            <a:spLocks/>
          </p:cNvSpPr>
          <p:nvPr/>
        </p:nvSpPr>
        <p:spPr bwMode="auto">
          <a:xfrm>
            <a:off x="982663" y="1714500"/>
            <a:ext cx="688975" cy="3848100"/>
          </a:xfrm>
          <a:custGeom>
            <a:avLst/>
            <a:gdLst>
              <a:gd name="T0" fmla="*/ 61 w 434"/>
              <a:gd name="T1" fmla="*/ 0 h 2424"/>
              <a:gd name="T2" fmla="*/ 13 w 434"/>
              <a:gd name="T3" fmla="*/ 128 h 2424"/>
              <a:gd name="T4" fmla="*/ 141 w 434"/>
              <a:gd name="T5" fmla="*/ 328 h 2424"/>
              <a:gd name="T6" fmla="*/ 309 w 434"/>
              <a:gd name="T7" fmla="*/ 648 h 2424"/>
              <a:gd name="T8" fmla="*/ 245 w 434"/>
              <a:gd name="T9" fmla="*/ 824 h 2424"/>
              <a:gd name="T10" fmla="*/ 221 w 434"/>
              <a:gd name="T11" fmla="*/ 1144 h 2424"/>
              <a:gd name="T12" fmla="*/ 429 w 434"/>
              <a:gd name="T13" fmla="*/ 1320 h 2424"/>
              <a:gd name="T14" fmla="*/ 253 w 434"/>
              <a:gd name="T15" fmla="*/ 1568 h 2424"/>
              <a:gd name="T16" fmla="*/ 309 w 434"/>
              <a:gd name="T17" fmla="*/ 1816 h 2424"/>
              <a:gd name="T18" fmla="*/ 229 w 434"/>
              <a:gd name="T19" fmla="*/ 1976 h 2424"/>
              <a:gd name="T20" fmla="*/ 317 w 434"/>
              <a:gd name="T21" fmla="*/ 2152 h 2424"/>
              <a:gd name="T22" fmla="*/ 29 w 434"/>
              <a:gd name="T23" fmla="*/ 2424 h 24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34" h="2424">
                <a:moveTo>
                  <a:pt x="61" y="0"/>
                </a:moveTo>
                <a:cubicBezTo>
                  <a:pt x="30" y="36"/>
                  <a:pt x="0" y="73"/>
                  <a:pt x="13" y="128"/>
                </a:cubicBezTo>
                <a:cubicBezTo>
                  <a:pt x="26" y="183"/>
                  <a:pt x="92" y="241"/>
                  <a:pt x="141" y="328"/>
                </a:cubicBezTo>
                <a:cubicBezTo>
                  <a:pt x="190" y="415"/>
                  <a:pt x="292" y="566"/>
                  <a:pt x="309" y="648"/>
                </a:cubicBezTo>
                <a:cubicBezTo>
                  <a:pt x="326" y="730"/>
                  <a:pt x="260" y="741"/>
                  <a:pt x="245" y="824"/>
                </a:cubicBezTo>
                <a:cubicBezTo>
                  <a:pt x="230" y="907"/>
                  <a:pt x="190" y="1061"/>
                  <a:pt x="221" y="1144"/>
                </a:cubicBezTo>
                <a:cubicBezTo>
                  <a:pt x="252" y="1227"/>
                  <a:pt x="424" y="1249"/>
                  <a:pt x="429" y="1320"/>
                </a:cubicBezTo>
                <a:cubicBezTo>
                  <a:pt x="434" y="1391"/>
                  <a:pt x="273" y="1485"/>
                  <a:pt x="253" y="1568"/>
                </a:cubicBezTo>
                <a:cubicBezTo>
                  <a:pt x="233" y="1651"/>
                  <a:pt x="313" y="1748"/>
                  <a:pt x="309" y="1816"/>
                </a:cubicBezTo>
                <a:cubicBezTo>
                  <a:pt x="305" y="1884"/>
                  <a:pt x="228" y="1920"/>
                  <a:pt x="229" y="1976"/>
                </a:cubicBezTo>
                <a:cubicBezTo>
                  <a:pt x="230" y="2032"/>
                  <a:pt x="350" y="2077"/>
                  <a:pt x="317" y="2152"/>
                </a:cubicBezTo>
                <a:cubicBezTo>
                  <a:pt x="284" y="2227"/>
                  <a:pt x="78" y="2377"/>
                  <a:pt x="29" y="2424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378" name="Freeform 130"/>
          <p:cNvSpPr>
            <a:spLocks/>
          </p:cNvSpPr>
          <p:nvPr/>
        </p:nvSpPr>
        <p:spPr bwMode="auto">
          <a:xfrm>
            <a:off x="3287713" y="1701800"/>
            <a:ext cx="636587" cy="3860800"/>
          </a:xfrm>
          <a:custGeom>
            <a:avLst/>
            <a:gdLst>
              <a:gd name="T0" fmla="*/ 401 w 401"/>
              <a:gd name="T1" fmla="*/ 0 h 2432"/>
              <a:gd name="T2" fmla="*/ 241 w 401"/>
              <a:gd name="T3" fmla="*/ 136 h 2432"/>
              <a:gd name="T4" fmla="*/ 257 w 401"/>
              <a:gd name="T5" fmla="*/ 368 h 2432"/>
              <a:gd name="T6" fmla="*/ 225 w 401"/>
              <a:gd name="T7" fmla="*/ 472 h 2432"/>
              <a:gd name="T8" fmla="*/ 281 w 401"/>
              <a:gd name="T9" fmla="*/ 720 h 2432"/>
              <a:gd name="T10" fmla="*/ 169 w 401"/>
              <a:gd name="T11" fmla="*/ 800 h 2432"/>
              <a:gd name="T12" fmla="*/ 273 w 401"/>
              <a:gd name="T13" fmla="*/ 1056 h 2432"/>
              <a:gd name="T14" fmla="*/ 1 w 401"/>
              <a:gd name="T15" fmla="*/ 1384 h 2432"/>
              <a:gd name="T16" fmla="*/ 265 w 401"/>
              <a:gd name="T17" fmla="*/ 1832 h 2432"/>
              <a:gd name="T18" fmla="*/ 201 w 401"/>
              <a:gd name="T19" fmla="*/ 2008 h 2432"/>
              <a:gd name="T20" fmla="*/ 201 w 401"/>
              <a:gd name="T21" fmla="*/ 2272 h 2432"/>
              <a:gd name="T22" fmla="*/ 345 w 401"/>
              <a:gd name="T23" fmla="*/ 2432 h 24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01" h="2432">
                <a:moveTo>
                  <a:pt x="401" y="0"/>
                </a:moveTo>
                <a:cubicBezTo>
                  <a:pt x="333" y="37"/>
                  <a:pt x="265" y="75"/>
                  <a:pt x="241" y="136"/>
                </a:cubicBezTo>
                <a:cubicBezTo>
                  <a:pt x="217" y="197"/>
                  <a:pt x="260" y="312"/>
                  <a:pt x="257" y="368"/>
                </a:cubicBezTo>
                <a:cubicBezTo>
                  <a:pt x="254" y="424"/>
                  <a:pt x="221" y="413"/>
                  <a:pt x="225" y="472"/>
                </a:cubicBezTo>
                <a:cubicBezTo>
                  <a:pt x="229" y="531"/>
                  <a:pt x="290" y="665"/>
                  <a:pt x="281" y="720"/>
                </a:cubicBezTo>
                <a:cubicBezTo>
                  <a:pt x="272" y="775"/>
                  <a:pt x="170" y="744"/>
                  <a:pt x="169" y="800"/>
                </a:cubicBezTo>
                <a:cubicBezTo>
                  <a:pt x="168" y="856"/>
                  <a:pt x="301" y="959"/>
                  <a:pt x="273" y="1056"/>
                </a:cubicBezTo>
                <a:cubicBezTo>
                  <a:pt x="245" y="1153"/>
                  <a:pt x="2" y="1255"/>
                  <a:pt x="1" y="1384"/>
                </a:cubicBezTo>
                <a:cubicBezTo>
                  <a:pt x="0" y="1513"/>
                  <a:pt x="232" y="1728"/>
                  <a:pt x="265" y="1832"/>
                </a:cubicBezTo>
                <a:cubicBezTo>
                  <a:pt x="298" y="1936"/>
                  <a:pt x="212" y="1935"/>
                  <a:pt x="201" y="2008"/>
                </a:cubicBezTo>
                <a:cubicBezTo>
                  <a:pt x="190" y="2081"/>
                  <a:pt x="177" y="2201"/>
                  <a:pt x="201" y="2272"/>
                </a:cubicBezTo>
                <a:cubicBezTo>
                  <a:pt x="225" y="2343"/>
                  <a:pt x="321" y="2405"/>
                  <a:pt x="345" y="2432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379" name="Text Box 131"/>
          <p:cNvSpPr txBox="1">
            <a:spLocks noChangeArrowheads="1"/>
          </p:cNvSpPr>
          <p:nvPr/>
        </p:nvSpPr>
        <p:spPr bwMode="auto">
          <a:xfrm>
            <a:off x="4143374" y="1550988"/>
            <a:ext cx="475607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b="1" dirty="0">
                <a:latin typeface="Calibri" charset="0"/>
                <a:ea typeface="Calibri" charset="0"/>
                <a:cs typeface="Calibri" charset="0"/>
              </a:rPr>
              <a:t>Construct a </a:t>
            </a:r>
            <a:r>
              <a:rPr lang="en-US" b="1" u="sng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fermionic trial density matrix</a:t>
            </a:r>
            <a:r>
              <a:rPr lang="en-US" b="1" dirty="0">
                <a:latin typeface="Calibri" charset="0"/>
                <a:ea typeface="Calibri" charset="0"/>
                <a:cs typeface="Calibri" charset="0"/>
              </a:rPr>
              <a:t> in form of a Slater determinant of single-particle density matrices:</a:t>
            </a:r>
          </a:p>
        </p:txBody>
      </p:sp>
      <p:graphicFrame>
        <p:nvGraphicFramePr>
          <p:cNvPr id="181380" name="Object 132"/>
          <p:cNvGraphicFramePr>
            <a:graphicFrameLocks noChangeAspect="1"/>
          </p:cNvGraphicFramePr>
          <p:nvPr/>
        </p:nvGraphicFramePr>
        <p:xfrm>
          <a:off x="4462463" y="2530475"/>
          <a:ext cx="4183062" cy="1220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7" name="Equation" r:id="rId3" imgW="2743200" imgH="787400" progId="Equation.3">
                  <p:embed/>
                </p:oleObj>
              </mc:Choice>
              <mc:Fallback>
                <p:oleObj name="Equation" r:id="rId3" imgW="2743200" imgH="787400" progId="Equation.3">
                  <p:embed/>
                  <p:pic>
                    <p:nvPicPr>
                      <p:cNvPr id="181380" name="Object 1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2463" y="2530475"/>
                        <a:ext cx="4183062" cy="1220788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28575">
                        <a:solidFill>
                          <a:srgbClr val="0000FF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1381" name="Rectangle 133"/>
          <p:cNvSpPr>
            <a:spLocks noChangeArrowheads="1"/>
          </p:cNvSpPr>
          <p:nvPr/>
        </p:nvSpPr>
        <p:spPr bwMode="auto">
          <a:xfrm>
            <a:off x="4275138" y="3733800"/>
            <a:ext cx="376776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b="1" dirty="0">
                <a:latin typeface="Calibri" charset="0"/>
                <a:ea typeface="Calibri" charset="0"/>
                <a:cs typeface="Calibri" charset="0"/>
              </a:rPr>
              <a:t>Enforce the following nodal condition</a:t>
            </a:r>
          </a:p>
          <a:p>
            <a:pPr algn="l"/>
            <a:r>
              <a:rPr lang="en-US" b="1" dirty="0">
                <a:latin typeface="Calibri" charset="0"/>
                <a:ea typeface="Calibri" charset="0"/>
                <a:cs typeface="Calibri" charset="0"/>
              </a:rPr>
              <a:t>for all time slices along the paths: </a:t>
            </a:r>
          </a:p>
        </p:txBody>
      </p:sp>
      <p:graphicFrame>
        <p:nvGraphicFramePr>
          <p:cNvPr id="181382" name="Object 134"/>
          <p:cNvGraphicFramePr>
            <a:graphicFrameLocks noChangeAspect="1"/>
          </p:cNvGraphicFramePr>
          <p:nvPr/>
        </p:nvGraphicFramePr>
        <p:xfrm>
          <a:off x="5022850" y="4410075"/>
          <a:ext cx="3063875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8" name="Equation" r:id="rId5" imgW="1308100" imgH="228600" progId="Equation.3">
                  <p:embed/>
                </p:oleObj>
              </mc:Choice>
              <mc:Fallback>
                <p:oleObj name="Equation" r:id="rId5" imgW="1308100" imgH="228600" progId="Equation.3">
                  <p:embed/>
                  <p:pic>
                    <p:nvPicPr>
                      <p:cNvPr id="181382" name="Object 1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2850" y="4410075"/>
                        <a:ext cx="3063875" cy="54610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28575">
                        <a:solidFill>
                          <a:srgbClr val="0000FF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1383" name="Rectangle 135"/>
          <p:cNvSpPr>
            <a:spLocks noChangeArrowheads="1"/>
          </p:cNvSpPr>
          <p:nvPr/>
        </p:nvSpPr>
        <p:spPr bwMode="auto">
          <a:xfrm>
            <a:off x="4198938" y="5011738"/>
            <a:ext cx="491013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b="1" dirty="0">
                <a:latin typeface="Calibri" charset="0"/>
                <a:ea typeface="Calibri" charset="0"/>
                <a:cs typeface="Calibri" charset="0"/>
              </a:rPr>
              <a:t>This 3N-dimensional conditions eliminates all negative and some positive contribution to the path ➝ Solves the fermion sign problem approx. </a:t>
            </a:r>
          </a:p>
        </p:txBody>
      </p:sp>
      <p:pic>
        <p:nvPicPr>
          <p:cNvPr id="136" name="Picture 135"/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FFFC9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410" y="5990631"/>
            <a:ext cx="3747167" cy="791116"/>
          </a:xfrm>
          <a:prstGeom prst="rect">
            <a:avLst/>
          </a:prstGeom>
          <a:ln w="28575" cmpd="sng">
            <a:solidFill>
              <a:srgbClr val="0432FF"/>
            </a:solidFill>
          </a:ln>
        </p:spPr>
      </p:pic>
      <p:sp>
        <p:nvSpPr>
          <p:cNvPr id="137" name="Rectangle 135"/>
          <p:cNvSpPr>
            <a:spLocks noChangeArrowheads="1"/>
          </p:cNvSpPr>
          <p:nvPr/>
        </p:nvSpPr>
        <p:spPr bwMode="auto">
          <a:xfrm>
            <a:off x="2606233" y="6197343"/>
            <a:ext cx="491013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b="1">
                <a:latin typeface="Calibri" charset="0"/>
                <a:ea typeface="Calibri" charset="0"/>
                <a:cs typeface="Calibri" charset="0"/>
              </a:rPr>
              <a:t>Free-particle nodes:</a:t>
            </a:r>
            <a:endParaRPr lang="en-US" b="1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525911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untitled 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untitled 1">
      <a:majorFont>
        <a:latin typeface="Chalkboard Bold"/>
        <a:ea typeface=""/>
        <a:cs typeface=""/>
      </a:majorFont>
      <a:minorFont>
        <a:latin typeface="Chalkboard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0000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halkboard Bold" pitchFamily="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0000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halkboard Bold" pitchFamily="1" charset="0"/>
          </a:defRPr>
        </a:defPPr>
      </a:lstStyle>
    </a:ln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Porky:Words:ASCI:PSE:Budgets FY97:LC.BRev.FY97</Template>
  <TotalTime>19116977</TotalTime>
  <Pages>3</Pages>
  <Words>904</Words>
  <Application>Microsoft Macintosh PowerPoint</Application>
  <PresentationFormat>On-screen Show (4:3)</PresentationFormat>
  <Paragraphs>136</Paragraphs>
  <Slides>34</Slides>
  <Notes>25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5" baseType="lpstr">
      <vt:lpstr>American Typewriter</vt:lpstr>
      <vt:lpstr>Arial</vt:lpstr>
      <vt:lpstr>Arial Rounded MT Bold</vt:lpstr>
      <vt:lpstr>Book Antiqua</vt:lpstr>
      <vt:lpstr>Calibri</vt:lpstr>
      <vt:lpstr>Cambria Math</vt:lpstr>
      <vt:lpstr>Chalkboard Bold</vt:lpstr>
      <vt:lpstr>Menlo</vt:lpstr>
      <vt:lpstr>Monotype Sorts</vt:lpstr>
      <vt:lpstr>untitled 1</vt:lpstr>
      <vt:lpstr>Equation</vt:lpstr>
      <vt:lpstr> </vt:lpstr>
      <vt:lpstr>Center for Matter under Extreme Conditions (CMEC) </vt:lpstr>
      <vt:lpstr>Outline</vt:lpstr>
      <vt:lpstr>PowerPoint Presentation</vt:lpstr>
      <vt:lpstr>Density functional molecular dynamics at lower T</vt:lpstr>
      <vt:lpstr>Path integral Monte Carlo at high T &gt; 104…106 K </vt:lpstr>
      <vt:lpstr>Starting from Restricted PIMC Simulations of Hydrogen </vt:lpstr>
      <vt:lpstr>PIMC  and DFT-MD Simulations of  Hydrogen and Helium</vt:lpstr>
      <vt:lpstr>Restricted PIMC for fermions:  How is the restriction applied?</vt:lpstr>
      <vt:lpstr>Silicates: MgSiO3</vt:lpstr>
      <vt:lpstr>MgSiO3 : Principal Hugoniot Curve </vt:lpstr>
      <vt:lpstr>MgSiO3 : Principal Hugoniot Curve </vt:lpstr>
      <vt:lpstr>MgSiO3 : Principal Hugoniot Curve </vt:lpstr>
      <vt:lpstr>CH plastics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Linear Mixing and FPEOS database</vt:lpstr>
      <vt:lpstr>Hugoniot Curves of BN and B4C Fully interacting EOS and Linear Mixing agree quite well.</vt:lpstr>
      <vt:lpstr>Hugoniot Curves of BN and B4C Fully interacting EOS and Linear Mixing agree quite well.</vt:lpstr>
      <vt:lpstr>Linear Mixing at Constant P and T (Also called additive volume rule) </vt:lpstr>
      <vt:lpstr>Hugoniot Curves of MgO and MgSiO3 Results from fully interacting EOS and experiment.</vt:lpstr>
      <vt:lpstr>Hugoniot Curves of MgO and MgSiO3 Fully interacting EOS and Linear Mixing agree quite well.</vt:lpstr>
      <vt:lpstr>Hugoniot Curves of BN and B4C</vt:lpstr>
      <vt:lpstr>Nonlinear Mixing Effects in MgSiO3 Fully interacting EOS and Linear Mixing agree quite well.</vt:lpstr>
      <vt:lpstr>Hugoniot Curves of CO and CO2 Experimental CO2 Hugoniot agree with Linear Mixing result</vt:lpstr>
      <vt:lpstr>Hugoniot Curves of H2O, H2O2, and Al2O3 Experimental H2O Hugoniot agree with Linear Mixing result</vt:lpstr>
      <vt:lpstr>FPEOS: 11+10 Available Tables</vt:lpstr>
      <vt:lpstr>First-Principles Equation of State Database online http://militzer.berkeley.edu/FPEOS</vt:lpstr>
      <vt:lpstr> NIF Gbar Experiment: Equations of State of C-O Mixtures in White Dwarf Stars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Steven F. Ashby Center for Applied Scientific Computing  Month DD, 1997</dc:title>
  <dc:subject/>
  <dc:creator>Computations</dc:creator>
  <cp:keywords/>
  <dc:description/>
  <cp:lastModifiedBy>Burkhard Militzer</cp:lastModifiedBy>
  <cp:revision>1272</cp:revision>
  <cp:lastPrinted>2011-08-19T06:33:22Z</cp:lastPrinted>
  <dcterms:created xsi:type="dcterms:W3CDTF">2011-08-19T05:35:47Z</dcterms:created>
  <dcterms:modified xsi:type="dcterms:W3CDTF">2022-04-06T16:47:21Z</dcterms:modified>
</cp:coreProperties>
</file>