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721" r:id="rId2"/>
    <p:sldId id="2698" r:id="rId3"/>
    <p:sldId id="2722" r:id="rId4"/>
    <p:sldId id="1999" r:id="rId5"/>
    <p:sldId id="1914" r:id="rId6"/>
    <p:sldId id="1943" r:id="rId7"/>
    <p:sldId id="2726" r:id="rId8"/>
    <p:sldId id="2639" r:id="rId9"/>
    <p:sldId id="2637" r:id="rId10"/>
    <p:sldId id="2668" r:id="rId11"/>
    <p:sldId id="2727" r:id="rId12"/>
    <p:sldId id="2731" r:id="rId13"/>
    <p:sldId id="2730" r:id="rId14"/>
    <p:sldId id="2732" r:id="rId15"/>
    <p:sldId id="2667" r:id="rId16"/>
    <p:sldId id="2631" r:id="rId17"/>
    <p:sldId id="2632" r:id="rId18"/>
    <p:sldId id="2008" r:id="rId19"/>
    <p:sldId id="2009" r:id="rId20"/>
    <p:sldId id="2010" r:id="rId21"/>
    <p:sldId id="2729" r:id="rId22"/>
    <p:sldId id="2633" r:id="rId23"/>
    <p:sldId id="2634" r:id="rId24"/>
    <p:sldId id="1990" r:id="rId25"/>
    <p:sldId id="2635" r:id="rId26"/>
    <p:sldId id="2636" r:id="rId27"/>
    <p:sldId id="2638" r:id="rId28"/>
    <p:sldId id="273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1C3"/>
    <a:srgbClr val="1400FF"/>
    <a:srgbClr val="FFD6D7"/>
    <a:srgbClr val="05B0F0"/>
    <a:srgbClr val="FF0100"/>
    <a:srgbClr val="F3F3F5"/>
    <a:srgbClr val="4F69D9"/>
    <a:srgbClr val="C42F32"/>
    <a:srgbClr val="82435F"/>
    <a:srgbClr val="070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63"/>
    <p:restoredTop sz="91986"/>
  </p:normalViewPr>
  <p:slideViewPr>
    <p:cSldViewPr snapToGrid="0" snapToObjects="1">
      <p:cViewPr>
        <p:scale>
          <a:sx n="110" d="100"/>
          <a:sy n="110" d="100"/>
        </p:scale>
        <p:origin x="1368" y="1480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 snapToObjects="1">
      <p:cViewPr varScale="1">
        <p:scale>
          <a:sx n="149" d="100"/>
          <a:sy n="149" d="100"/>
        </p:scale>
        <p:origin x="28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D355BF-D32C-BF4E-8281-FBBF7D7BAA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26F26-4ABF-AC4F-9648-E3EE4DCE1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3E85-58D1-DE44-BFE7-6CAB151AFFA4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C03CE-A38B-D440-8083-1468D7A0A3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30BE6-53D0-8340-9730-8EE59B88E1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AC85D-840F-8044-9C41-27FD1E447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24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D100D-81D7-264C-B3DB-046536744DC8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9A079-9FB9-4943-BB8B-4F43CD91D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0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1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6FB525-6603-9148-A85C-77083A3E8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2230"/>
            <a:ext cx="7886700" cy="369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A7BE681-1CA6-C74E-B1BF-B9E9DCB9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6" y="20111"/>
            <a:ext cx="6321288" cy="738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498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4085-1148-C749-989E-2B97E6AB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BE2A38-9574-834E-AB26-8D8718387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2230"/>
            <a:ext cx="7886700" cy="369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>
              <a:buClr>
                <a:schemeClr val="accent5"/>
              </a:buClr>
              <a:buFont typeface="Arial" panose="020B0604020202020204" pitchFamily="34" charset="0"/>
              <a:buChar char="•"/>
              <a:defRPr sz="2700">
                <a:solidFill>
                  <a:srgbClr val="363636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557213" indent="-214313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363636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900113" indent="-214313">
              <a:buClr>
                <a:schemeClr val="accent5"/>
              </a:buClr>
              <a:buFont typeface="Arial" panose="020B0604020202020204" pitchFamily="34" charset="0"/>
              <a:buChar char="•"/>
              <a:defRPr sz="1500">
                <a:solidFill>
                  <a:srgbClr val="363636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243013" indent="-214313">
              <a:buClr>
                <a:schemeClr val="accent5"/>
              </a:buClr>
              <a:buFont typeface="Arial" panose="020B0604020202020204" pitchFamily="34" charset="0"/>
              <a:buChar char="•"/>
              <a:defRPr sz="1350">
                <a:solidFill>
                  <a:srgbClr val="363636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1585913" indent="-214313">
              <a:buClr>
                <a:schemeClr val="accent5"/>
              </a:buClr>
              <a:buFont typeface="Arial" panose="020B0604020202020204" pitchFamily="34" charset="0"/>
              <a:buChar char="•"/>
              <a:defRPr>
                <a:solidFill>
                  <a:srgbClr val="363636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6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9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2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8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1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3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0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0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B871B6-B7EF-1F45-A58D-DE832DDE5503}"/>
              </a:ext>
            </a:extLst>
          </p:cNvPr>
          <p:cNvSpPr/>
          <p:nvPr userDrawn="1"/>
        </p:nvSpPr>
        <p:spPr>
          <a:xfrm flipH="1">
            <a:off x="-7179" y="1"/>
            <a:ext cx="9151179" cy="789428"/>
          </a:xfrm>
          <a:prstGeom prst="rect">
            <a:avLst/>
          </a:prstGeom>
          <a:solidFill>
            <a:srgbClr val="460220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082F5D-080B-F343-8BAE-B7BEF641472C}"/>
              </a:ext>
            </a:extLst>
          </p:cNvPr>
          <p:cNvCxnSpPr>
            <a:cxnSpLocks/>
          </p:cNvCxnSpPr>
          <p:nvPr userDrawn="1"/>
        </p:nvCxnSpPr>
        <p:spPr>
          <a:xfrm>
            <a:off x="0" y="789429"/>
            <a:ext cx="9151176" cy="10739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44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0.png"/><Relationship Id="rId5" Type="http://schemas.openxmlformats.org/officeDocument/2006/relationships/image" Target="../media/image14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1.png"/><Relationship Id="rId4" Type="http://schemas.openxmlformats.org/officeDocument/2006/relationships/image" Target="../media/image14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65E78F-FC6F-2169-E416-8278A6C9E1C2}"/>
              </a:ext>
            </a:extLst>
          </p:cNvPr>
          <p:cNvSpPr/>
          <p:nvPr/>
        </p:nvSpPr>
        <p:spPr>
          <a:xfrm flipH="1">
            <a:off x="-3590" y="18582"/>
            <a:ext cx="9151179" cy="1101243"/>
          </a:xfrm>
          <a:prstGeom prst="rect">
            <a:avLst/>
          </a:prstGeom>
          <a:solidFill>
            <a:srgbClr val="460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1574F9-0A32-6D0B-CBC6-CBB4E2EBC97D}"/>
              </a:ext>
            </a:extLst>
          </p:cNvPr>
          <p:cNvCxnSpPr>
            <a:cxnSpLocks/>
          </p:cNvCxnSpPr>
          <p:nvPr/>
        </p:nvCxnSpPr>
        <p:spPr>
          <a:xfrm>
            <a:off x="3590" y="1119825"/>
            <a:ext cx="9151176" cy="10739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8FC63FDC-7A38-9144-8A17-119D3FED1B33}"/>
              </a:ext>
            </a:extLst>
          </p:cNvPr>
          <p:cNvSpPr txBox="1">
            <a:spLocks/>
          </p:cNvSpPr>
          <p:nvPr/>
        </p:nvSpPr>
        <p:spPr>
          <a:xfrm>
            <a:off x="603310" y="3229351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363636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363636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363636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363636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363636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4BF25-2F15-E985-DF88-07D1620C0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85" y="4141725"/>
            <a:ext cx="8731830" cy="82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2400"/>
              </a:lnSpc>
              <a:spcAft>
                <a:spcPts val="900"/>
              </a:spcAft>
            </a:pPr>
            <a:r>
              <a:rPr lang="en-US" sz="2400" b="1" dirty="0">
                <a:solidFill>
                  <a:srgbClr val="2F5597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B. Militzer, W. B. Hubbard, J. Wisdom, R. </a:t>
            </a:r>
            <a:r>
              <a:rPr lang="en-US" sz="2400" b="1" dirty="0" err="1">
                <a:solidFill>
                  <a:srgbClr val="2F5597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Dbouk</a:t>
            </a:r>
            <a:r>
              <a:rPr lang="en-US" sz="2400" b="1" dirty="0">
                <a:solidFill>
                  <a:srgbClr val="2F5597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, </a:t>
            </a:r>
          </a:p>
          <a:p>
            <a:pPr algn="ctr">
              <a:lnSpc>
                <a:spcPts val="2400"/>
              </a:lnSpc>
              <a:spcAft>
                <a:spcPts val="900"/>
              </a:spcAft>
            </a:pPr>
            <a:r>
              <a:rPr lang="en-US" sz="2400" b="1" dirty="0">
                <a:solidFill>
                  <a:srgbClr val="2F5597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F. Nimmo, B. Downey, R. French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2EC463-6FFB-4E0A-51BA-FFE5631E6C42}"/>
              </a:ext>
            </a:extLst>
          </p:cNvPr>
          <p:cNvSpPr/>
          <p:nvPr/>
        </p:nvSpPr>
        <p:spPr>
          <a:xfrm>
            <a:off x="1923670" y="4421542"/>
            <a:ext cx="9685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  <a:ea typeface="Book Antiqua" charset="0"/>
                <a:cs typeface="Book Antiqua" charset="0"/>
              </a:rPr>
              <a:t> UC Berkeley</a:t>
            </a:r>
            <a:endParaRPr lang="en-US" sz="105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4753915-72C9-3F9C-AF8B-4DADA920A14F}"/>
              </a:ext>
            </a:extLst>
          </p:cNvPr>
          <p:cNvSpPr txBox="1">
            <a:spLocks/>
          </p:cNvSpPr>
          <p:nvPr/>
        </p:nvSpPr>
        <p:spPr>
          <a:xfrm>
            <a:off x="-10767" y="0"/>
            <a:ext cx="9144000" cy="1130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Quadratic Monte Carlo to Understand Jupiter’s Interior Structure and the Origin of Saturn’s Ring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254B52-4F93-7112-01D4-4DBAED859778}"/>
              </a:ext>
            </a:extLst>
          </p:cNvPr>
          <p:cNvSpPr/>
          <p:nvPr/>
        </p:nvSpPr>
        <p:spPr>
          <a:xfrm>
            <a:off x="3483854" y="4441275"/>
            <a:ext cx="8386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  <a:ea typeface="Book Antiqua" charset="0"/>
                <a:cs typeface="Book Antiqua" charset="0"/>
              </a:rPr>
              <a:t> U Arizona</a:t>
            </a:r>
            <a:endParaRPr lang="en-US" sz="10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3CA455-FF1D-0447-F7EA-338E95DD8181}"/>
              </a:ext>
            </a:extLst>
          </p:cNvPr>
          <p:cNvSpPr/>
          <p:nvPr/>
        </p:nvSpPr>
        <p:spPr>
          <a:xfrm>
            <a:off x="2950179" y="4880374"/>
            <a:ext cx="5517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</a:rPr>
              <a:t>UCSC</a:t>
            </a:r>
            <a:endParaRPr lang="en-US" sz="105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A230EB-9795-E345-B0C8-7BF5ABEB7914}"/>
              </a:ext>
            </a:extLst>
          </p:cNvPr>
          <p:cNvSpPr/>
          <p:nvPr/>
        </p:nvSpPr>
        <p:spPr>
          <a:xfrm>
            <a:off x="5572389" y="4450357"/>
            <a:ext cx="4379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  <a:ea typeface="Book Antiqua" charset="0"/>
                <a:cs typeface="Book Antiqua" charset="0"/>
              </a:rPr>
              <a:t>MIT</a:t>
            </a:r>
            <a:endParaRPr lang="en-US" sz="10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44636B-E879-9C59-D9C6-9921AF1D426C}"/>
              </a:ext>
            </a:extLst>
          </p:cNvPr>
          <p:cNvSpPr/>
          <p:nvPr/>
        </p:nvSpPr>
        <p:spPr>
          <a:xfrm>
            <a:off x="5688767" y="4892460"/>
            <a:ext cx="7601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  <a:ea typeface="Book Antiqua" charset="0"/>
                <a:cs typeface="Book Antiqua" charset="0"/>
              </a:rPr>
              <a:t>Wellesley</a:t>
            </a:r>
            <a:endParaRPr lang="en-US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878DD0-0434-5BF3-91B1-C0156C26949E}"/>
              </a:ext>
            </a:extLst>
          </p:cNvPr>
          <p:cNvSpPr/>
          <p:nvPr/>
        </p:nvSpPr>
        <p:spPr>
          <a:xfrm>
            <a:off x="6873295" y="4454597"/>
            <a:ext cx="4379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  <a:ea typeface="Book Antiqua" charset="0"/>
                <a:cs typeface="Book Antiqua" charset="0"/>
              </a:rPr>
              <a:t>MIT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D5DE8-4E11-B636-7925-5098ED9147D6}"/>
              </a:ext>
            </a:extLst>
          </p:cNvPr>
          <p:cNvSpPr/>
          <p:nvPr/>
        </p:nvSpPr>
        <p:spPr>
          <a:xfrm>
            <a:off x="4331524" y="4880374"/>
            <a:ext cx="5517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Book Antiqua" charset="0"/>
              </a:rPr>
              <a:t>UCSC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122E1-22B9-889E-1D1D-5E3623E34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" r="11278"/>
          <a:stretch/>
        </p:blipFill>
        <p:spPr>
          <a:xfrm>
            <a:off x="5901542" y="1241092"/>
            <a:ext cx="3119535" cy="2834640"/>
          </a:xfrm>
          <a:prstGeom prst="rect">
            <a:avLst/>
          </a:prstGeom>
        </p:spPr>
      </p:pic>
      <p:pic>
        <p:nvPicPr>
          <p:cNvPr id="9" name="Picture 8" descr="492704main_junoartist200904-full_full.jpg">
            <a:extLst>
              <a:ext uri="{FF2B5EF4-FFF2-40B4-BE49-F238E27FC236}">
                <a16:creationId xmlns:a16="http://schemas.microsoft.com/office/drawing/2014/main" id="{DA4EB402-8E8D-9F2F-8002-7D458C18F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10911"/>
          <a:stretch/>
        </p:blipFill>
        <p:spPr>
          <a:xfrm>
            <a:off x="103511" y="1241092"/>
            <a:ext cx="2881725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A51BF-D6FF-A781-9019-B7C5CE63A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13" t="37014" r="8277" b="-224"/>
          <a:stretch/>
        </p:blipFill>
        <p:spPr>
          <a:xfrm>
            <a:off x="3073171" y="1241092"/>
            <a:ext cx="2703531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241483-E490-6CE8-4CC7-14E0D3D435AF}"/>
              </a:ext>
            </a:extLst>
          </p:cNvPr>
          <p:cNvCxnSpPr>
            <a:cxnSpLocks/>
          </p:cNvCxnSpPr>
          <p:nvPr/>
        </p:nvCxnSpPr>
        <p:spPr>
          <a:xfrm flipV="1">
            <a:off x="604000" y="1585419"/>
            <a:ext cx="973509" cy="1363302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Affine Invariance MCMC by Goodman &amp; </a:t>
            </a:r>
            <a:r>
              <a:rPr lang="en-US" dirty="0" err="1"/>
              <a:t>Weare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91536E-4897-C3C6-2CCF-256D1CF35121}"/>
              </a:ext>
            </a:extLst>
          </p:cNvPr>
          <p:cNvGrpSpPr/>
          <p:nvPr/>
        </p:nvGrpSpPr>
        <p:grpSpPr>
          <a:xfrm>
            <a:off x="3536928" y="833634"/>
            <a:ext cx="5812635" cy="1872469"/>
            <a:chOff x="-577872" y="3019647"/>
            <a:chExt cx="5812635" cy="18724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420134-F5BD-6A0A-ED63-4E898EBFA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092"/>
            <a:stretch/>
          </p:blipFill>
          <p:spPr>
            <a:xfrm>
              <a:off x="-577872" y="3019647"/>
              <a:ext cx="5812635" cy="18724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1F2313-9132-BCA8-08C3-0CEC94FC0351}"/>
                </a:ext>
              </a:extLst>
            </p:cNvPr>
            <p:cNvSpPr/>
            <p:nvPr/>
          </p:nvSpPr>
          <p:spPr>
            <a:xfrm>
              <a:off x="4465674" y="3040916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F5C390-0B6B-8508-754A-702CDA2A8807}"/>
                </a:ext>
              </a:extLst>
            </p:cNvPr>
            <p:cNvSpPr/>
            <p:nvPr/>
          </p:nvSpPr>
          <p:spPr>
            <a:xfrm>
              <a:off x="705293" y="432036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B4B7F-6098-C9CA-6518-01EC1B024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912"/>
          <a:stretch/>
        </p:blipFill>
        <p:spPr>
          <a:xfrm>
            <a:off x="191385" y="932462"/>
            <a:ext cx="3669490" cy="25563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980D9-9EB9-FA57-6C2D-900823B00BA1}"/>
              </a:ext>
            </a:extLst>
          </p:cNvPr>
          <p:cNvGrpSpPr/>
          <p:nvPr/>
        </p:nvGrpSpPr>
        <p:grpSpPr>
          <a:xfrm>
            <a:off x="431509" y="3637680"/>
            <a:ext cx="2939977" cy="1440187"/>
            <a:chOff x="431509" y="3637680"/>
            <a:chExt cx="2939977" cy="14401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432215-E09C-11F9-A10C-9179AD7AF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09" y="3997363"/>
              <a:ext cx="2939977" cy="10805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BED896-9A0A-8AA1-73EA-C1405DD91D28}"/>
                </a:ext>
              </a:extLst>
            </p:cNvPr>
            <p:cNvSpPr txBox="1"/>
            <p:nvPr/>
          </p:nvSpPr>
          <p:spPr>
            <a:xfrm>
              <a:off x="1187551" y="3637680"/>
              <a:ext cx="2042803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Affine Stretch move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68E574-57EC-EF86-64A5-907DC7981668}"/>
              </a:ext>
            </a:extLst>
          </p:cNvPr>
          <p:cNvSpPr txBox="1"/>
          <p:nvPr/>
        </p:nvSpPr>
        <p:spPr>
          <a:xfrm>
            <a:off x="4243678" y="3576258"/>
            <a:ext cx="439913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Ensemble of walkers employed to collect information about fitness landscape.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D651F7-6D69-384A-7FEB-00BCCA4CFB55}"/>
              </a:ext>
            </a:extLst>
          </p:cNvPr>
          <p:cNvSpPr/>
          <p:nvPr/>
        </p:nvSpPr>
        <p:spPr>
          <a:xfrm>
            <a:off x="1633759" y="1873770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D349F6-06A4-105C-8CD1-BBA3564E5E8D}"/>
              </a:ext>
            </a:extLst>
          </p:cNvPr>
          <p:cNvSpPr/>
          <p:nvPr/>
        </p:nvSpPr>
        <p:spPr>
          <a:xfrm>
            <a:off x="606146" y="2119360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FCB79F-529D-ED19-0203-7F1C0402CCFD}"/>
              </a:ext>
            </a:extLst>
          </p:cNvPr>
          <p:cNvGrpSpPr/>
          <p:nvPr/>
        </p:nvGrpSpPr>
        <p:grpSpPr>
          <a:xfrm>
            <a:off x="529455" y="2101530"/>
            <a:ext cx="700812" cy="922611"/>
            <a:chOff x="529455" y="2101530"/>
            <a:chExt cx="700812" cy="92261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05A825-4428-2F45-460F-5854BC2DF99C}"/>
                </a:ext>
              </a:extLst>
            </p:cNvPr>
            <p:cNvSpPr/>
            <p:nvPr/>
          </p:nvSpPr>
          <p:spPr>
            <a:xfrm>
              <a:off x="1074819" y="2101530"/>
              <a:ext cx="155448" cy="150839"/>
            </a:xfrm>
            <a:prstGeom prst="ellipse">
              <a:avLst/>
            </a:prstGeom>
            <a:solidFill>
              <a:srgbClr val="FFD6D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C2549B1-1D4F-0EE6-426F-5019728BD832}"/>
                </a:ext>
              </a:extLst>
            </p:cNvPr>
            <p:cNvSpPr/>
            <p:nvPr/>
          </p:nvSpPr>
          <p:spPr>
            <a:xfrm>
              <a:off x="529455" y="2873302"/>
              <a:ext cx="155448" cy="150839"/>
            </a:xfrm>
            <a:prstGeom prst="ellipse">
              <a:avLst/>
            </a:prstGeom>
            <a:solidFill>
              <a:srgbClr val="FFD6D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F73CA92-EC7C-8A6C-33E2-6D54321E2457}"/>
              </a:ext>
            </a:extLst>
          </p:cNvPr>
          <p:cNvSpPr/>
          <p:nvPr/>
        </p:nvSpPr>
        <p:spPr>
          <a:xfrm>
            <a:off x="1303947" y="2706103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4FD67F-A8D5-2B1E-A600-DE76ACA20BAF}"/>
              </a:ext>
            </a:extLst>
          </p:cNvPr>
          <p:cNvSpPr/>
          <p:nvPr/>
        </p:nvSpPr>
        <p:spPr>
          <a:xfrm>
            <a:off x="1993813" y="1968835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339D22-6C7B-8A01-17CE-65DC82C4F8DD}"/>
              </a:ext>
            </a:extLst>
          </p:cNvPr>
          <p:cNvSpPr/>
          <p:nvPr/>
        </p:nvSpPr>
        <p:spPr>
          <a:xfrm>
            <a:off x="2228150" y="1343941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458B76-9560-77C2-542F-A8BB09650204}"/>
              </a:ext>
            </a:extLst>
          </p:cNvPr>
          <p:cNvSpPr/>
          <p:nvPr/>
        </p:nvSpPr>
        <p:spPr>
          <a:xfrm>
            <a:off x="3062602" y="1619029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0CC00A-9167-C1B1-3391-F682072731F5}"/>
              </a:ext>
            </a:extLst>
          </p:cNvPr>
          <p:cNvSpPr/>
          <p:nvPr/>
        </p:nvSpPr>
        <p:spPr>
          <a:xfrm>
            <a:off x="2499986" y="1694448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889B1C-16CC-548F-5CE7-A17862471EE0}"/>
              </a:ext>
            </a:extLst>
          </p:cNvPr>
          <p:cNvSpPr/>
          <p:nvPr/>
        </p:nvSpPr>
        <p:spPr>
          <a:xfrm>
            <a:off x="1225908" y="1445110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EB269F-F1A7-1E35-52A0-E5BD72B2FA41}"/>
              </a:ext>
            </a:extLst>
          </p:cNvPr>
          <p:cNvSpPr/>
          <p:nvPr/>
        </p:nvSpPr>
        <p:spPr>
          <a:xfrm>
            <a:off x="2765371" y="1385240"/>
            <a:ext cx="155448" cy="150839"/>
          </a:xfrm>
          <a:prstGeom prst="ellipse">
            <a:avLst/>
          </a:prstGeom>
          <a:solidFill>
            <a:srgbClr val="FFD6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BF8EB-F29D-BBE0-5C13-5CF3B04D91D5}"/>
              </a:ext>
            </a:extLst>
          </p:cNvPr>
          <p:cNvGrpSpPr/>
          <p:nvPr/>
        </p:nvGrpSpPr>
        <p:grpSpPr>
          <a:xfrm>
            <a:off x="527567" y="2105519"/>
            <a:ext cx="700812" cy="922611"/>
            <a:chOff x="529455" y="2101530"/>
            <a:chExt cx="700812" cy="922611"/>
          </a:xfrm>
          <a:solidFill>
            <a:srgbClr val="FF0000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71E7FF-7DD3-8649-14B8-5F93D6119DEE}"/>
                </a:ext>
              </a:extLst>
            </p:cNvPr>
            <p:cNvSpPr/>
            <p:nvPr/>
          </p:nvSpPr>
          <p:spPr>
            <a:xfrm>
              <a:off x="1074819" y="2101530"/>
              <a:ext cx="155448" cy="15083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905F86-32B1-A142-A58B-5F750D2CC2B2}"/>
                </a:ext>
              </a:extLst>
            </p:cNvPr>
            <p:cNvSpPr/>
            <p:nvPr/>
          </p:nvSpPr>
          <p:spPr>
            <a:xfrm>
              <a:off x="529455" y="2873302"/>
              <a:ext cx="155448" cy="15083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314E34-D6C7-04F5-340D-D6EBDDDE5079}"/>
              </a:ext>
            </a:extLst>
          </p:cNvPr>
          <p:cNvGrpSpPr/>
          <p:nvPr/>
        </p:nvGrpSpPr>
        <p:grpSpPr>
          <a:xfrm>
            <a:off x="794848" y="1690668"/>
            <a:ext cx="736320" cy="856731"/>
            <a:chOff x="794848" y="1690668"/>
            <a:chExt cx="736320" cy="85673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01F2EFA-2AC7-136C-E282-ED84B9271E37}"/>
                </a:ext>
              </a:extLst>
            </p:cNvPr>
            <p:cNvSpPr/>
            <p:nvPr/>
          </p:nvSpPr>
          <p:spPr>
            <a:xfrm>
              <a:off x="1375720" y="1694448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45F1F1-32EF-5936-762C-BDF6FFC41215}"/>
                </a:ext>
              </a:extLst>
            </p:cNvPr>
            <p:cNvSpPr/>
            <p:nvPr/>
          </p:nvSpPr>
          <p:spPr>
            <a:xfrm>
              <a:off x="1306996" y="1792947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5FFEDD-0BC8-1E20-9F8F-7256E08A7CCB}"/>
                </a:ext>
              </a:extLst>
            </p:cNvPr>
            <p:cNvSpPr/>
            <p:nvPr/>
          </p:nvSpPr>
          <p:spPr>
            <a:xfrm>
              <a:off x="969564" y="2251811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DCE930-02AD-59AA-930D-C11033B393EE}"/>
                </a:ext>
              </a:extLst>
            </p:cNvPr>
            <p:cNvSpPr/>
            <p:nvPr/>
          </p:nvSpPr>
          <p:spPr>
            <a:xfrm>
              <a:off x="918352" y="2323547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EF424E7-8474-0D3C-ED42-52943E78C298}"/>
                </a:ext>
              </a:extLst>
            </p:cNvPr>
            <p:cNvSpPr/>
            <p:nvPr/>
          </p:nvSpPr>
          <p:spPr>
            <a:xfrm>
              <a:off x="1238272" y="1895126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45E39B5-0ACD-9041-297B-FD0116409982}"/>
                </a:ext>
              </a:extLst>
            </p:cNvPr>
            <p:cNvSpPr/>
            <p:nvPr/>
          </p:nvSpPr>
          <p:spPr>
            <a:xfrm>
              <a:off x="853624" y="2396560"/>
              <a:ext cx="155448" cy="1508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00EA39-659E-1269-5E6C-8A6E38A1FFC0}"/>
                </a:ext>
              </a:extLst>
            </p:cNvPr>
            <p:cNvSpPr/>
            <p:nvPr/>
          </p:nvSpPr>
          <p:spPr>
            <a:xfrm>
              <a:off x="962287" y="1810935"/>
              <a:ext cx="341660" cy="309029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2F1ADC2-9036-2065-3DA2-71720739D954}"/>
                </a:ext>
              </a:extLst>
            </p:cNvPr>
            <p:cNvSpPr/>
            <p:nvPr/>
          </p:nvSpPr>
          <p:spPr>
            <a:xfrm>
              <a:off x="993463" y="1926225"/>
              <a:ext cx="232445" cy="201275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38865EC-99D6-3ACA-9ADF-245D5AC95403}"/>
                </a:ext>
              </a:extLst>
            </p:cNvPr>
            <p:cNvSpPr/>
            <p:nvPr/>
          </p:nvSpPr>
          <p:spPr>
            <a:xfrm>
              <a:off x="945822" y="1690668"/>
              <a:ext cx="447898" cy="443682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819804-8399-8E96-94A3-141F931C993F}"/>
                </a:ext>
              </a:extLst>
            </p:cNvPr>
            <p:cNvSpPr/>
            <p:nvPr/>
          </p:nvSpPr>
          <p:spPr>
            <a:xfrm rot="4329849" flipV="1">
              <a:off x="888135" y="2117884"/>
              <a:ext cx="205816" cy="199770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128147-174F-E404-C4ED-297028B6AB62}"/>
                </a:ext>
              </a:extLst>
            </p:cNvPr>
            <p:cNvSpPr/>
            <p:nvPr/>
          </p:nvSpPr>
          <p:spPr>
            <a:xfrm rot="4329849" flipV="1">
              <a:off x="985918" y="2134059"/>
              <a:ext cx="99521" cy="120715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6C55C67-B114-B9EA-02D7-7CAC45A7C693}"/>
                </a:ext>
              </a:extLst>
            </p:cNvPr>
            <p:cNvSpPr/>
            <p:nvPr/>
          </p:nvSpPr>
          <p:spPr>
            <a:xfrm rot="4329849" flipV="1">
              <a:off x="806873" y="2107127"/>
              <a:ext cx="268232" cy="292281"/>
            </a:xfrm>
            <a:custGeom>
              <a:avLst/>
              <a:gdLst>
                <a:gd name="connsiteX0" fmla="*/ 103497 w 339633"/>
                <a:gd name="connsiteY0" fmla="*/ 422328 h 422328"/>
                <a:gd name="connsiteX1" fmla="*/ 33158 w 339633"/>
                <a:gd name="connsiteY1" fmla="*/ 362038 h 422328"/>
                <a:gd name="connsiteX2" fmla="*/ 3013 w 339633"/>
                <a:gd name="connsiteY2" fmla="*/ 206289 h 422328"/>
                <a:gd name="connsiteX3" fmla="*/ 103497 w 339633"/>
                <a:gd name="connsiteY3" fmla="*/ 40491 h 422328"/>
                <a:gd name="connsiteX4" fmla="*/ 249198 w 339633"/>
                <a:gd name="connsiteY4" fmla="*/ 297 h 422328"/>
                <a:gd name="connsiteX5" fmla="*/ 339633 w 339633"/>
                <a:gd name="connsiteY5" fmla="*/ 25418 h 42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633" h="422328">
                  <a:moveTo>
                    <a:pt x="103497" y="422328"/>
                  </a:moveTo>
                  <a:cubicBezTo>
                    <a:pt x="76701" y="410186"/>
                    <a:pt x="49905" y="398044"/>
                    <a:pt x="33158" y="362038"/>
                  </a:cubicBezTo>
                  <a:cubicBezTo>
                    <a:pt x="16411" y="326032"/>
                    <a:pt x="-8710" y="259880"/>
                    <a:pt x="3013" y="206289"/>
                  </a:cubicBezTo>
                  <a:cubicBezTo>
                    <a:pt x="14736" y="152698"/>
                    <a:pt x="62466" y="74823"/>
                    <a:pt x="103497" y="40491"/>
                  </a:cubicBezTo>
                  <a:cubicBezTo>
                    <a:pt x="144528" y="6159"/>
                    <a:pt x="209842" y="2809"/>
                    <a:pt x="249198" y="297"/>
                  </a:cubicBezTo>
                  <a:cubicBezTo>
                    <a:pt x="288554" y="-2215"/>
                    <a:pt x="314093" y="11601"/>
                    <a:pt x="339633" y="25418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1ED2595-D604-4A17-579A-35801E6624D1}"/>
              </a:ext>
            </a:extLst>
          </p:cNvPr>
          <p:cNvGrpSpPr/>
          <p:nvPr/>
        </p:nvGrpSpPr>
        <p:grpSpPr>
          <a:xfrm>
            <a:off x="645282" y="2102258"/>
            <a:ext cx="1318393" cy="1166935"/>
            <a:chOff x="645282" y="2102258"/>
            <a:chExt cx="1318393" cy="1166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060EC93-9653-8FB7-109C-2E0EC619DB2B}"/>
                    </a:ext>
                  </a:extLst>
                </p:cNvPr>
                <p:cNvSpPr txBox="1"/>
                <p:nvPr/>
              </p:nvSpPr>
              <p:spPr>
                <a:xfrm>
                  <a:off x="1108377" y="2102258"/>
                  <a:ext cx="8552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𝑚𝑜𝑣𝑒𝑟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060EC93-9653-8FB7-109C-2E0EC619D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377" y="2102258"/>
                  <a:ext cx="855298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50D4A6F-8906-1BFF-B29D-C898891D7AD7}"/>
                    </a:ext>
                  </a:extLst>
                </p:cNvPr>
                <p:cNvSpPr txBox="1"/>
                <p:nvPr/>
              </p:nvSpPr>
              <p:spPr>
                <a:xfrm>
                  <a:off x="645282" y="2877291"/>
                  <a:ext cx="803617" cy="391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𝑔𝑢𝑖𝑑𝑒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50D4A6F-8906-1BFF-B29D-C898891D7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82" y="2877291"/>
                  <a:ext cx="803617" cy="391902"/>
                </a:xfrm>
                <a:prstGeom prst="rect">
                  <a:avLst/>
                </a:prstGeom>
                <a:blipFill>
                  <a:blip r:embed="rId6"/>
                  <a:stretch>
                    <a:fillRect t="-12500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EEF683-EE58-AF73-14AC-B20C562EEACF}"/>
              </a:ext>
            </a:extLst>
          </p:cNvPr>
          <p:cNvGrpSpPr/>
          <p:nvPr/>
        </p:nvGrpSpPr>
        <p:grpSpPr>
          <a:xfrm>
            <a:off x="3611610" y="2692381"/>
            <a:ext cx="5812635" cy="2427471"/>
            <a:chOff x="3575914" y="826092"/>
            <a:chExt cx="5812635" cy="242747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8BB221-F033-A11F-577C-D6056F72F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3077"/>
            <a:stretch/>
          </p:blipFill>
          <p:spPr>
            <a:xfrm>
              <a:off x="3575914" y="826092"/>
              <a:ext cx="5812635" cy="242747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95E278-67D9-8CAF-5143-3135417DE2E8}"/>
                </a:ext>
              </a:extLst>
            </p:cNvPr>
            <p:cNvSpPr/>
            <p:nvPr/>
          </p:nvSpPr>
          <p:spPr>
            <a:xfrm>
              <a:off x="4944140" y="246675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5697C7-4C30-41C0-9DBA-512AD5C548BE}"/>
              </a:ext>
            </a:extLst>
          </p:cNvPr>
          <p:cNvCxnSpPr>
            <a:cxnSpLocks/>
          </p:cNvCxnSpPr>
          <p:nvPr/>
        </p:nvCxnSpPr>
        <p:spPr>
          <a:xfrm flipV="1">
            <a:off x="177693" y="1188097"/>
            <a:ext cx="0" cy="222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C954CE-FE63-B802-D02A-D09E06E50228}"/>
              </a:ext>
            </a:extLst>
          </p:cNvPr>
          <p:cNvCxnSpPr>
            <a:cxnSpLocks/>
          </p:cNvCxnSpPr>
          <p:nvPr/>
        </p:nvCxnSpPr>
        <p:spPr>
          <a:xfrm>
            <a:off x="177693" y="3414411"/>
            <a:ext cx="3141180" cy="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Our Quadratic Monte Carlo Method Explained at http://</a:t>
            </a:r>
            <a:r>
              <a:rPr lang="en-US" dirty="0" err="1"/>
              <a:t>militzer.berkeley.edu</a:t>
            </a:r>
            <a:r>
              <a:rPr lang="en-US" dirty="0"/>
              <a:t>/QMC</a:t>
            </a:r>
          </a:p>
        </p:txBody>
      </p: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29032AD-66ED-5B57-35B3-05059232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72" y="859579"/>
            <a:ext cx="6958255" cy="4260273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A6CB035D-2AFE-A2B1-2ADF-0B94EFF112C6}"/>
              </a:ext>
            </a:extLst>
          </p:cNvPr>
          <p:cNvSpPr/>
          <p:nvPr/>
        </p:nvSpPr>
        <p:spPr>
          <a:xfrm>
            <a:off x="5527963" y="1536420"/>
            <a:ext cx="345594" cy="1453289"/>
          </a:xfrm>
          <a:prstGeom prst="righ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A9624B-BDCD-2858-9615-93E89AD4A07F}"/>
              </a:ext>
            </a:extLst>
          </p:cNvPr>
          <p:cNvCxnSpPr>
            <a:cxnSpLocks/>
          </p:cNvCxnSpPr>
          <p:nvPr/>
        </p:nvCxnSpPr>
        <p:spPr>
          <a:xfrm>
            <a:off x="800100" y="1537855"/>
            <a:ext cx="4717472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62CD45-9BF1-7EEC-A12B-95D8D2B6B834}"/>
              </a:ext>
            </a:extLst>
          </p:cNvPr>
          <p:cNvCxnSpPr>
            <a:cxnSpLocks/>
          </p:cNvCxnSpPr>
          <p:nvPr/>
        </p:nvCxnSpPr>
        <p:spPr>
          <a:xfrm>
            <a:off x="810491" y="2989715"/>
            <a:ext cx="4717472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954052-15FF-BC18-4E09-52B0A7537CF0}"/>
              </a:ext>
            </a:extLst>
          </p:cNvPr>
          <p:cNvSpPr txBox="1"/>
          <p:nvPr/>
        </p:nvSpPr>
        <p:spPr>
          <a:xfrm>
            <a:off x="5831993" y="2068007"/>
            <a:ext cx="10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1C3"/>
                </a:solidFill>
              </a:rPr>
              <a:t>New lines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C92A15-EA87-80D1-A79B-42BD3EA28D67}"/>
              </a:ext>
            </a:extLst>
          </p:cNvPr>
          <p:cNvGrpSpPr/>
          <p:nvPr/>
        </p:nvGrpSpPr>
        <p:grpSpPr>
          <a:xfrm>
            <a:off x="1708856" y="3348112"/>
            <a:ext cx="4207811" cy="534176"/>
            <a:chOff x="1708856" y="3348112"/>
            <a:chExt cx="4207811" cy="5341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D760BE-702C-1FF8-587D-DC48B7CAC432}"/>
                </a:ext>
              </a:extLst>
            </p:cNvPr>
            <p:cNvSpPr/>
            <p:nvPr/>
          </p:nvSpPr>
          <p:spPr>
            <a:xfrm>
              <a:off x="1708856" y="3348112"/>
              <a:ext cx="1045633" cy="11757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0818A13-D053-597D-52DC-33293E96C4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2548" y="3489547"/>
              <a:ext cx="314355" cy="2080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876FE2-7D91-A0AD-0D1D-30561E3DE6B7}"/>
                </a:ext>
              </a:extLst>
            </p:cNvPr>
            <p:cNvSpPr txBox="1"/>
            <p:nvPr/>
          </p:nvSpPr>
          <p:spPr>
            <a:xfrm>
              <a:off x="3034339" y="3512956"/>
              <a:ext cx="2882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Prefactor</a:t>
              </a:r>
              <a:r>
                <a:rPr lang="en-US" dirty="0">
                  <a:solidFill>
                    <a:srgbClr val="FF0000"/>
                  </a:solidFill>
                </a:rPr>
                <a:t> requires 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61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Sampling Details and </a:t>
            </a:r>
            <a:r>
              <a:rPr lang="en-US" dirty="0" err="1"/>
              <a:t>Prefactors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33DB1-90AF-2C0D-1CA8-5D268D366D64}"/>
              </a:ext>
            </a:extLst>
          </p:cNvPr>
          <p:cNvSpPr txBox="1"/>
          <p:nvPr/>
        </p:nvSpPr>
        <p:spPr>
          <a:xfrm>
            <a:off x="121604" y="839174"/>
            <a:ext cx="21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Affine moves, type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FAF6E-EBB7-E37D-5D2A-87E9B346285A}"/>
              </a:ext>
            </a:extLst>
          </p:cNvPr>
          <p:cNvSpPr txBox="1"/>
          <p:nvPr/>
        </p:nvSpPr>
        <p:spPr>
          <a:xfrm>
            <a:off x="2690596" y="859110"/>
            <a:ext cx="21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Affine moves, type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BE802-ED9A-5B85-2844-E699812839B9}"/>
              </a:ext>
            </a:extLst>
          </p:cNvPr>
          <p:cNvSpPr txBox="1"/>
          <p:nvPr/>
        </p:nvSpPr>
        <p:spPr>
          <a:xfrm>
            <a:off x="6408386" y="839174"/>
            <a:ext cx="177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Quadratic moves</a:t>
            </a:r>
          </a:p>
        </p:txBody>
      </p:sp>
      <p:pic>
        <p:nvPicPr>
          <p:cNvPr id="6" name="Picture 5" descr="A black and white symbol&#10;&#10;Description automatically generated">
            <a:extLst>
              <a:ext uri="{FF2B5EF4-FFF2-40B4-BE49-F238E27FC236}">
                <a16:creationId xmlns:a16="http://schemas.microsoft.com/office/drawing/2014/main" id="{2773F4B8-D679-06F3-8218-51E3215D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92" y="3317613"/>
            <a:ext cx="1447800" cy="469900"/>
          </a:xfrm>
          <a:prstGeom prst="rect">
            <a:avLst/>
          </a:prstGeom>
        </p:spPr>
      </p:pic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979F3D0B-AFC4-0131-8DB1-45A40D79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757" y="3336663"/>
            <a:ext cx="1435100" cy="431800"/>
          </a:xfrm>
          <a:prstGeom prst="rect">
            <a:avLst/>
          </a:prstGeom>
        </p:spPr>
      </p:pic>
      <p:pic>
        <p:nvPicPr>
          <p:cNvPr id="13" name="Picture 12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E7C50A7D-C6BD-939C-317D-6E5082E5A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59" y="4044272"/>
            <a:ext cx="3375591" cy="833970"/>
          </a:xfrm>
          <a:prstGeom prst="rect">
            <a:avLst/>
          </a:prstGeom>
        </p:spPr>
      </p:pic>
      <p:pic>
        <p:nvPicPr>
          <p:cNvPr id="21" name="Picture 20" descr="A black text with black letters&#10;&#10;Description automatically generated">
            <a:extLst>
              <a:ext uri="{FF2B5EF4-FFF2-40B4-BE49-F238E27FC236}">
                <a16:creationId xmlns:a16="http://schemas.microsoft.com/office/drawing/2014/main" id="{44CC5F98-E0C7-5E91-C1AB-90EA34AA3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1665"/>
          <a:stretch/>
        </p:blipFill>
        <p:spPr>
          <a:xfrm>
            <a:off x="2554063" y="2002732"/>
            <a:ext cx="2383835" cy="833970"/>
          </a:xfrm>
          <a:prstGeom prst="rect">
            <a:avLst/>
          </a:prstGeom>
        </p:spPr>
      </p:pic>
      <p:pic>
        <p:nvPicPr>
          <p:cNvPr id="28" name="Picture 27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1256E5E1-5E7D-B7B8-BC30-7E5514ADE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85"/>
          <a:stretch/>
        </p:blipFill>
        <p:spPr>
          <a:xfrm>
            <a:off x="121604" y="1962911"/>
            <a:ext cx="2419578" cy="1113940"/>
          </a:xfrm>
          <a:prstGeom prst="rect">
            <a:avLst/>
          </a:prstGeom>
        </p:spPr>
      </p:pic>
      <p:pic>
        <p:nvPicPr>
          <p:cNvPr id="30" name="Picture 29" descr="A math symbols with a plus and a positive symbol&#10;&#10;Description automatically generated">
            <a:extLst>
              <a:ext uri="{FF2B5EF4-FFF2-40B4-BE49-F238E27FC236}">
                <a16:creationId xmlns:a16="http://schemas.microsoft.com/office/drawing/2014/main" id="{A3A1070D-9BF7-CAF8-C88E-A433591FB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20" y="1174444"/>
            <a:ext cx="1927791" cy="423595"/>
          </a:xfrm>
          <a:prstGeom prst="rect">
            <a:avLst/>
          </a:prstGeom>
        </p:spPr>
      </p:pic>
      <p:pic>
        <p:nvPicPr>
          <p:cNvPr id="31" name="Picture 30" descr="A math symbols with a plus and a positive symbol&#10;&#10;Description automatically generated">
            <a:extLst>
              <a:ext uri="{FF2B5EF4-FFF2-40B4-BE49-F238E27FC236}">
                <a16:creationId xmlns:a16="http://schemas.microsoft.com/office/drawing/2014/main" id="{43AEFD00-9951-CF14-466F-9AB83C3BC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655" y="1172062"/>
            <a:ext cx="1927791" cy="423595"/>
          </a:xfrm>
          <a:prstGeom prst="rect">
            <a:avLst/>
          </a:prstGeom>
        </p:spPr>
      </p:pic>
      <p:pic>
        <p:nvPicPr>
          <p:cNvPr id="35" name="Picture 3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1694E16-DE7F-17F1-4C5B-2639878F1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884" y="4043889"/>
            <a:ext cx="3586044" cy="752871"/>
          </a:xfrm>
          <a:prstGeom prst="rect">
            <a:avLst/>
          </a:prstGeom>
        </p:spPr>
      </p:pic>
      <p:pic>
        <p:nvPicPr>
          <p:cNvPr id="37" name="Picture 3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09E91C37-5C89-9BEA-9438-F0616CDF2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537" y="2654260"/>
            <a:ext cx="2634738" cy="431804"/>
          </a:xfrm>
          <a:prstGeom prst="rect">
            <a:avLst/>
          </a:prstGeom>
        </p:spPr>
      </p:pic>
      <p:pic>
        <p:nvPicPr>
          <p:cNvPr id="41" name="Picture 40" descr="A black text with a plus and a white background&#10;&#10;Description automatically generated">
            <a:extLst>
              <a:ext uri="{FF2B5EF4-FFF2-40B4-BE49-F238E27FC236}">
                <a16:creationId xmlns:a16="http://schemas.microsoft.com/office/drawing/2014/main" id="{E317D1A1-810D-9C92-3D38-9B34B81BF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3987" y="1125537"/>
            <a:ext cx="2733287" cy="542913"/>
          </a:xfrm>
          <a:prstGeom prst="rect">
            <a:avLst/>
          </a:prstGeom>
        </p:spPr>
      </p:pic>
      <p:pic>
        <p:nvPicPr>
          <p:cNvPr id="43" name="Picture 42" descr="A group of black letters&#10;&#10;Description automatically generated">
            <a:extLst>
              <a:ext uri="{FF2B5EF4-FFF2-40B4-BE49-F238E27FC236}">
                <a16:creationId xmlns:a16="http://schemas.microsoft.com/office/drawing/2014/main" id="{02429125-C351-D113-A17A-CADCE5D8F9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7986" y="1709385"/>
            <a:ext cx="1752828" cy="91147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4434772-A9E7-B214-627A-E04C35F049F0}"/>
              </a:ext>
            </a:extLst>
          </p:cNvPr>
          <p:cNvGrpSpPr/>
          <p:nvPr/>
        </p:nvGrpSpPr>
        <p:grpSpPr>
          <a:xfrm>
            <a:off x="5960041" y="3228207"/>
            <a:ext cx="2297608" cy="673539"/>
            <a:chOff x="6045102" y="3047527"/>
            <a:chExt cx="2297608" cy="67353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1A3C20-B651-93FE-049B-B27AB9A3E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5692"/>
            <a:stretch/>
          </p:blipFill>
          <p:spPr>
            <a:xfrm>
              <a:off x="6050754" y="3047527"/>
              <a:ext cx="1827972" cy="33816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D6679C7-2034-1F91-84D1-4BA6C39A8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4308"/>
            <a:stretch/>
          </p:blipFill>
          <p:spPr>
            <a:xfrm>
              <a:off x="6045102" y="3382904"/>
              <a:ext cx="2297608" cy="338162"/>
            </a:xfrm>
            <a:prstGeom prst="rect">
              <a:avLst/>
            </a:prstGeom>
          </p:spPr>
        </p:pic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40885C-A7DA-4C2E-DB9F-4549C439DAC9}"/>
              </a:ext>
            </a:extLst>
          </p:cNvPr>
          <p:cNvCxnSpPr/>
          <p:nvPr/>
        </p:nvCxnSpPr>
        <p:spPr>
          <a:xfrm>
            <a:off x="198920" y="1595657"/>
            <a:ext cx="87111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C0E2639-DE82-F433-5470-5FBC17375F50}"/>
              </a:ext>
            </a:extLst>
          </p:cNvPr>
          <p:cNvCxnSpPr>
            <a:cxnSpLocks/>
          </p:cNvCxnSpPr>
          <p:nvPr/>
        </p:nvCxnSpPr>
        <p:spPr>
          <a:xfrm>
            <a:off x="2562893" y="859110"/>
            <a:ext cx="0" cy="317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31421C9-809F-E99D-890D-718E81D7A5A4}"/>
              </a:ext>
            </a:extLst>
          </p:cNvPr>
          <p:cNvCxnSpPr>
            <a:cxnSpLocks/>
          </p:cNvCxnSpPr>
          <p:nvPr/>
        </p:nvCxnSpPr>
        <p:spPr>
          <a:xfrm>
            <a:off x="5006646" y="876927"/>
            <a:ext cx="0" cy="4001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9AB2780-766A-6A0A-A322-90E874CF8430}"/>
              </a:ext>
            </a:extLst>
          </p:cNvPr>
          <p:cNvSpPr txBox="1"/>
          <p:nvPr/>
        </p:nvSpPr>
        <p:spPr>
          <a:xfrm>
            <a:off x="5477352" y="4796760"/>
            <a:ext cx="325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BM, </a:t>
            </a:r>
            <a:r>
              <a:rPr lang="en-US" dirty="0" err="1"/>
              <a:t>Astrophys</a:t>
            </a:r>
            <a:r>
              <a:rPr lang="en-US" dirty="0"/>
              <a:t>. J. 953 (2023) 111</a:t>
            </a:r>
          </a:p>
        </p:txBody>
      </p:sp>
    </p:spTree>
    <p:extLst>
      <p:ext uri="{BB962C8B-B14F-4D97-AF65-F5344CB8AC3E}">
        <p14:creationId xmlns:p14="http://schemas.microsoft.com/office/powerpoint/2010/main" val="10916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FE3DB4-73D2-3BB7-4818-88B240FFD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8" r="20320"/>
          <a:stretch/>
        </p:blipFill>
        <p:spPr>
          <a:xfrm>
            <a:off x="115746" y="1411011"/>
            <a:ext cx="5150735" cy="1163524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 Our Derivation of </a:t>
            </a:r>
            <a:r>
              <a:rPr lang="en-US" dirty="0" err="1"/>
              <a:t>Prefactors</a:t>
            </a:r>
            <a:r>
              <a:rPr lang="en-US" dirty="0"/>
              <a:t>, we follow Green and Mira </a:t>
            </a:r>
          </a:p>
        </p:txBody>
      </p:sp>
      <p:pic>
        <p:nvPicPr>
          <p:cNvPr id="11" name="Picture 10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67B750C-AEEE-235F-B350-6399709D4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6"/>
          <a:stretch/>
        </p:blipFill>
        <p:spPr>
          <a:xfrm>
            <a:off x="-34725" y="3591260"/>
            <a:ext cx="8950210" cy="1173092"/>
          </a:xfrm>
          <a:prstGeom prst="rect">
            <a:avLst/>
          </a:prstGeom>
        </p:spPr>
      </p:pic>
      <p:pic>
        <p:nvPicPr>
          <p:cNvPr id="14" name="Picture 13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9D1D5137-5C19-3A76-C12C-597B781E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88"/>
          <a:stretch/>
        </p:blipFill>
        <p:spPr>
          <a:xfrm>
            <a:off x="115746" y="2475244"/>
            <a:ext cx="5807986" cy="1116016"/>
          </a:xfrm>
          <a:prstGeom prst="rect">
            <a:avLst/>
          </a:prstGeom>
        </p:spPr>
      </p:pic>
      <p:pic>
        <p:nvPicPr>
          <p:cNvPr id="23" name="Picture 22" descr="A black symbols with a white background&#10;&#10;Description automatically generated">
            <a:extLst>
              <a:ext uri="{FF2B5EF4-FFF2-40B4-BE49-F238E27FC236}">
                <a16:creationId xmlns:a16="http://schemas.microsoft.com/office/drawing/2014/main" id="{E9F83CFC-B628-AE27-A0BA-7DF28ABEC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168" y="853855"/>
            <a:ext cx="3185128" cy="6046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9D82EE-DA6F-C635-9594-2ECC60B44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6" y="4824140"/>
            <a:ext cx="6736466" cy="3259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FE8DF3-05AC-AA56-6021-5C4505C1941C}"/>
              </a:ext>
            </a:extLst>
          </p:cNvPr>
          <p:cNvSpPr txBox="1"/>
          <p:nvPr/>
        </p:nvSpPr>
        <p:spPr>
          <a:xfrm>
            <a:off x="115746" y="967480"/>
            <a:ext cx="439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Regular detailed balance between two states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59DE33-D052-2CD8-9E2C-2EC2B80725F3}"/>
              </a:ext>
            </a:extLst>
          </p:cNvPr>
          <p:cNvSpPr/>
          <p:nvPr/>
        </p:nvSpPr>
        <p:spPr>
          <a:xfrm>
            <a:off x="4791919" y="5119852"/>
            <a:ext cx="474562" cy="273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6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 Our Derivation of </a:t>
            </a:r>
            <a:r>
              <a:rPr lang="en-US" dirty="0" err="1"/>
              <a:t>Prefactors</a:t>
            </a:r>
            <a:r>
              <a:rPr lang="en-US" dirty="0"/>
              <a:t>, we follow Green and Mira </a:t>
            </a:r>
          </a:p>
        </p:txBody>
      </p:sp>
      <p:pic>
        <p:nvPicPr>
          <p:cNvPr id="7" name="Picture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59284F7-4518-D08C-F274-E5CD5833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2" y="1030146"/>
            <a:ext cx="8660801" cy="35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Our Quadratic Monte Carlo is more Efficient Than The Affine Invariant Sampler (emcee) that Moves Linearly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91536E-4897-C3C6-2CCF-256D1CF35121}"/>
              </a:ext>
            </a:extLst>
          </p:cNvPr>
          <p:cNvGrpSpPr/>
          <p:nvPr/>
        </p:nvGrpSpPr>
        <p:grpSpPr>
          <a:xfrm>
            <a:off x="3614202" y="833634"/>
            <a:ext cx="5812635" cy="1872469"/>
            <a:chOff x="-577872" y="3019647"/>
            <a:chExt cx="5812635" cy="18724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420134-F5BD-6A0A-ED63-4E898EBFA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092"/>
            <a:stretch/>
          </p:blipFill>
          <p:spPr>
            <a:xfrm>
              <a:off x="-577872" y="3019647"/>
              <a:ext cx="5812635" cy="18724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1F2313-9132-BCA8-08C3-0CEC94FC0351}"/>
                </a:ext>
              </a:extLst>
            </p:cNvPr>
            <p:cNvSpPr/>
            <p:nvPr/>
          </p:nvSpPr>
          <p:spPr>
            <a:xfrm>
              <a:off x="4465674" y="3040916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F5C390-0B6B-8508-754A-702CDA2A8807}"/>
                </a:ext>
              </a:extLst>
            </p:cNvPr>
            <p:cNvSpPr/>
            <p:nvPr/>
          </p:nvSpPr>
          <p:spPr>
            <a:xfrm>
              <a:off x="705293" y="432036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EEF683-EE58-AF73-14AC-B20C562EEACF}"/>
              </a:ext>
            </a:extLst>
          </p:cNvPr>
          <p:cNvGrpSpPr/>
          <p:nvPr/>
        </p:nvGrpSpPr>
        <p:grpSpPr>
          <a:xfrm>
            <a:off x="3677702" y="2651063"/>
            <a:ext cx="5812635" cy="2427471"/>
            <a:chOff x="3501232" y="735894"/>
            <a:chExt cx="5812635" cy="242747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8BB221-F033-A11F-577C-D6056F72F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3077"/>
            <a:stretch/>
          </p:blipFill>
          <p:spPr>
            <a:xfrm>
              <a:off x="3501232" y="735894"/>
              <a:ext cx="5812635" cy="242747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95E278-67D9-8CAF-5143-3135417DE2E8}"/>
                </a:ext>
              </a:extLst>
            </p:cNvPr>
            <p:cNvSpPr/>
            <p:nvPr/>
          </p:nvSpPr>
          <p:spPr>
            <a:xfrm>
              <a:off x="4842540" y="246675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8403D30-6A4A-9656-1ACD-ED0EEA9BE339}"/>
              </a:ext>
            </a:extLst>
          </p:cNvPr>
          <p:cNvSpPr txBox="1"/>
          <p:nvPr/>
        </p:nvSpPr>
        <p:spPr>
          <a:xfrm>
            <a:off x="2736" y="3064934"/>
            <a:ext cx="40256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B. </a:t>
            </a:r>
            <a:r>
              <a:rPr lang="en-US" sz="2400" dirty="0" err="1"/>
              <a:t>Militzer</a:t>
            </a:r>
            <a:r>
              <a:rPr lang="en-US" sz="2400" dirty="0"/>
              <a:t>,  </a:t>
            </a:r>
          </a:p>
          <a:p>
            <a:pPr algn="ctr"/>
            <a:r>
              <a:rPr lang="en-US" sz="2400" dirty="0"/>
              <a:t>Astrophysical J. 953 (2023) 111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Open QMC source code</a:t>
            </a:r>
          </a:p>
          <a:p>
            <a:pPr algn="ctr"/>
            <a:r>
              <a:rPr lang="en-US" sz="2400" dirty="0"/>
              <a:t>10.5281/zenodo.8038144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DFD95-EC4F-0718-EAB5-9CCE67AFA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82"/>
          <a:stretch/>
        </p:blipFill>
        <p:spPr>
          <a:xfrm>
            <a:off x="404304" y="902247"/>
            <a:ext cx="3145807" cy="2059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917D4-ACDC-FC7E-7A91-42C710328EAD}"/>
              </a:ext>
            </a:extLst>
          </p:cNvPr>
          <p:cNvSpPr txBox="1"/>
          <p:nvPr/>
        </p:nvSpPr>
        <p:spPr>
          <a:xfrm>
            <a:off x="1676990" y="1692291"/>
            <a:ext cx="105071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QMC is faster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BC55DB-2CEE-3705-9186-D1270EDDDA40}"/>
              </a:ext>
            </a:extLst>
          </p:cNvPr>
          <p:cNvCxnSpPr>
            <a:cxnSpLocks/>
          </p:cNvCxnSpPr>
          <p:nvPr/>
        </p:nvCxnSpPr>
        <p:spPr>
          <a:xfrm flipH="1">
            <a:off x="1154383" y="1828800"/>
            <a:ext cx="527183" cy="5073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95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Our Test Case: A Ring Potential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91536E-4897-C3C6-2CCF-256D1CF35121}"/>
              </a:ext>
            </a:extLst>
          </p:cNvPr>
          <p:cNvGrpSpPr/>
          <p:nvPr/>
        </p:nvGrpSpPr>
        <p:grpSpPr>
          <a:xfrm>
            <a:off x="3536928" y="833634"/>
            <a:ext cx="5812635" cy="1872469"/>
            <a:chOff x="-577872" y="3019647"/>
            <a:chExt cx="5812635" cy="18724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420134-F5BD-6A0A-ED63-4E898EBFA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092"/>
            <a:stretch/>
          </p:blipFill>
          <p:spPr>
            <a:xfrm>
              <a:off x="-577872" y="3019647"/>
              <a:ext cx="5812635" cy="18724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1F2313-9132-BCA8-08C3-0CEC94FC0351}"/>
                </a:ext>
              </a:extLst>
            </p:cNvPr>
            <p:cNvSpPr/>
            <p:nvPr/>
          </p:nvSpPr>
          <p:spPr>
            <a:xfrm>
              <a:off x="4465674" y="3040916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F5C390-0B6B-8508-754A-702CDA2A8807}"/>
                </a:ext>
              </a:extLst>
            </p:cNvPr>
            <p:cNvSpPr/>
            <p:nvPr/>
          </p:nvSpPr>
          <p:spPr>
            <a:xfrm>
              <a:off x="705293" y="432036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7CB40-A113-00DD-BF6E-612CD793FEA5}"/>
              </a:ext>
            </a:extLst>
          </p:cNvPr>
          <p:cNvGrpSpPr/>
          <p:nvPr/>
        </p:nvGrpSpPr>
        <p:grpSpPr>
          <a:xfrm>
            <a:off x="3611610" y="2692381"/>
            <a:ext cx="5812635" cy="2427471"/>
            <a:chOff x="3575914" y="826092"/>
            <a:chExt cx="5812635" cy="24274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D30E49-5074-A95F-ED1A-AD9C3083D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3077"/>
            <a:stretch/>
          </p:blipFill>
          <p:spPr>
            <a:xfrm>
              <a:off x="3575914" y="826092"/>
              <a:ext cx="5812635" cy="24274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72DD18-DB72-F86F-790B-9AE5A7D7A31C}"/>
                </a:ext>
              </a:extLst>
            </p:cNvPr>
            <p:cNvSpPr/>
            <p:nvPr/>
          </p:nvSpPr>
          <p:spPr>
            <a:xfrm>
              <a:off x="4944140" y="2466753"/>
              <a:ext cx="478466" cy="467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91039D-3173-5648-0BB1-2F4ED63267D7}"/>
              </a:ext>
            </a:extLst>
          </p:cNvPr>
          <p:cNvGrpSpPr/>
          <p:nvPr/>
        </p:nvGrpSpPr>
        <p:grpSpPr>
          <a:xfrm>
            <a:off x="-314724" y="1010310"/>
            <a:ext cx="4233581" cy="3892616"/>
            <a:chOff x="-314724" y="1010310"/>
            <a:chExt cx="4233581" cy="38926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E753EF-1BFD-20EF-7172-B719EE3A81E7}"/>
                </a:ext>
              </a:extLst>
            </p:cNvPr>
            <p:cNvSpPr/>
            <p:nvPr/>
          </p:nvSpPr>
          <p:spPr>
            <a:xfrm>
              <a:off x="85060" y="1010310"/>
              <a:ext cx="3833797" cy="38926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EEF252-5650-F021-0A73-BA0C76608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4724" y="1627659"/>
              <a:ext cx="4195055" cy="22402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C4D3EC-41B6-E0A4-1909-7ACE40074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269" y="3956549"/>
              <a:ext cx="3431177" cy="67683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8E7F0F-3806-ED1B-D96E-3DC8C8EBBC6F}"/>
                </a:ext>
              </a:extLst>
            </p:cNvPr>
            <p:cNvSpPr txBox="1"/>
            <p:nvPr/>
          </p:nvSpPr>
          <p:spPr>
            <a:xfrm>
              <a:off x="673954" y="1169936"/>
              <a:ext cx="2444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Test case: Ring potential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046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Two Performance Criteria: Autocorrelation &amp; Travel 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4" y="902247"/>
            <a:ext cx="3145807" cy="41183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07BD9DA-8B99-CDF2-8220-0AE16F40FF42}"/>
              </a:ext>
            </a:extLst>
          </p:cNvPr>
          <p:cNvGrpSpPr/>
          <p:nvPr/>
        </p:nvGrpSpPr>
        <p:grpSpPr>
          <a:xfrm>
            <a:off x="4020987" y="902247"/>
            <a:ext cx="4859542" cy="4111476"/>
            <a:chOff x="4020987" y="902247"/>
            <a:chExt cx="4859542" cy="41114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ABE19F-98D5-D03F-BF77-CD0701761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020987" y="902247"/>
              <a:ext cx="3145807" cy="41114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B6F30D-0EA3-AE8C-1633-E815CD0B564C}"/>
                </a:ext>
              </a:extLst>
            </p:cNvPr>
            <p:cNvSpPr txBox="1"/>
            <p:nvPr/>
          </p:nvSpPr>
          <p:spPr>
            <a:xfrm>
              <a:off x="7367451" y="1919766"/>
              <a:ext cx="1513078" cy="28007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sz="1600" dirty="0"/>
                <a:t>Quadratic moves yield smaller error bars and shorter travel times.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sz="1600" dirty="0"/>
                <a:t>But don’t use too many walkers. </a:t>
              </a:r>
            </a:p>
            <a:p>
              <a:pPr marL="137160" indent="-137160">
                <a:buFont typeface="Arial" panose="020B0604020202020204" pitchFamily="34" charset="0"/>
                <a:buChar char="•"/>
              </a:pPr>
              <a:r>
                <a:rPr lang="en-US" sz="1600" dirty="0"/>
                <a:t>We suggest N</a:t>
              </a:r>
              <a:r>
                <a:rPr lang="en-US" sz="1600" baseline="-25000" dirty="0"/>
                <a:t>W</a:t>
              </a:r>
              <a:r>
                <a:rPr lang="en-US" sz="1600" dirty="0"/>
                <a:t>=2D…3D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A91A73-5AEA-394B-3127-E16769C85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5014" y="4314793"/>
              <a:ext cx="2072438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C8E2DC-2084-C26B-5785-4076C4C5F367}"/>
              </a:ext>
            </a:extLst>
          </p:cNvPr>
          <p:cNvSpPr txBox="1"/>
          <p:nvPr/>
        </p:nvSpPr>
        <p:spPr>
          <a:xfrm>
            <a:off x="1676990" y="1692291"/>
            <a:ext cx="105071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QMC is faster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983621-16C6-AF2A-CF42-88405AB20059}"/>
              </a:ext>
            </a:extLst>
          </p:cNvPr>
          <p:cNvCxnSpPr>
            <a:cxnSpLocks/>
          </p:cNvCxnSpPr>
          <p:nvPr/>
        </p:nvCxnSpPr>
        <p:spPr>
          <a:xfrm flipH="1">
            <a:off x="1154383" y="1828800"/>
            <a:ext cx="527183" cy="5073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Comparison: QMC vs Affine Invariant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63908-3BDA-B267-9BF2-C190CC74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68" y="885273"/>
            <a:ext cx="5329063" cy="4241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6D1DA-F51B-15C9-2B42-3095D3381DE2}"/>
              </a:ext>
            </a:extLst>
          </p:cNvPr>
          <p:cNvSpPr txBox="1"/>
          <p:nvPr/>
        </p:nvSpPr>
        <p:spPr>
          <a:xfrm>
            <a:off x="81643" y="4176663"/>
            <a:ext cx="1720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case:</a:t>
            </a:r>
          </a:p>
          <a:p>
            <a:r>
              <a:rPr lang="en-US" dirty="0"/>
              <a:t>Ring potential in</a:t>
            </a:r>
          </a:p>
          <a:p>
            <a:r>
              <a:rPr lang="en-US" dirty="0"/>
              <a:t>18 dimensions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B92E1-997E-2C73-F42B-26E7921C0CE8}"/>
              </a:ext>
            </a:extLst>
          </p:cNvPr>
          <p:cNvSpPr txBox="1"/>
          <p:nvPr/>
        </p:nvSpPr>
        <p:spPr>
          <a:xfrm>
            <a:off x="28999" y="2868253"/>
            <a:ext cx="182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QMC moves are about four times as efficient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6E113A-A34B-4C99-0648-C5C8E1CE568E}"/>
              </a:ext>
            </a:extLst>
          </p:cNvPr>
          <p:cNvCxnSpPr>
            <a:cxnSpLocks/>
          </p:cNvCxnSpPr>
          <p:nvPr/>
        </p:nvCxnSpPr>
        <p:spPr>
          <a:xfrm>
            <a:off x="1734015" y="3362093"/>
            <a:ext cx="1756914" cy="259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EC4108-A117-2708-B482-C9BE32BDD1D8}"/>
              </a:ext>
            </a:extLst>
          </p:cNvPr>
          <p:cNvCxnSpPr>
            <a:cxnSpLocks/>
          </p:cNvCxnSpPr>
          <p:nvPr/>
        </p:nvCxnSpPr>
        <p:spPr>
          <a:xfrm>
            <a:off x="1734015" y="3424701"/>
            <a:ext cx="1756914" cy="429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CBCD29-2B88-1E58-8D13-1B139F84D28F}"/>
              </a:ext>
            </a:extLst>
          </p:cNvPr>
          <p:cNvCxnSpPr>
            <a:cxnSpLocks/>
          </p:cNvCxnSpPr>
          <p:nvPr/>
        </p:nvCxnSpPr>
        <p:spPr>
          <a:xfrm>
            <a:off x="1734015" y="3492024"/>
            <a:ext cx="1624958" cy="545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0846C1-0D93-C439-1EE4-A4CBE43300F9}"/>
              </a:ext>
            </a:extLst>
          </p:cNvPr>
          <p:cNvCxnSpPr>
            <a:cxnSpLocks/>
          </p:cNvCxnSpPr>
          <p:nvPr/>
        </p:nvCxnSpPr>
        <p:spPr>
          <a:xfrm>
            <a:off x="1734015" y="3550083"/>
            <a:ext cx="1286704" cy="513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460B86-EFE8-FC61-78E8-57AA05AE5194}"/>
              </a:ext>
            </a:extLst>
          </p:cNvPr>
          <p:cNvCxnSpPr>
            <a:cxnSpLocks/>
          </p:cNvCxnSpPr>
          <p:nvPr/>
        </p:nvCxnSpPr>
        <p:spPr>
          <a:xfrm>
            <a:off x="1734015" y="3311604"/>
            <a:ext cx="2085278" cy="1231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396FDD7-91C1-F049-5967-72B9D2631065}"/>
              </a:ext>
            </a:extLst>
          </p:cNvPr>
          <p:cNvSpPr txBox="1"/>
          <p:nvPr/>
        </p:nvSpPr>
        <p:spPr>
          <a:xfrm>
            <a:off x="7850251" y="3095882"/>
            <a:ext cx="12937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For tests in higher dimension, see: BM,</a:t>
            </a:r>
          </a:p>
          <a:p>
            <a:pPr algn="just"/>
            <a:r>
              <a:rPr lang="en-US" dirty="0" err="1"/>
              <a:t>Astrophys</a:t>
            </a:r>
            <a:r>
              <a:rPr lang="en-US" dirty="0"/>
              <a:t>. J</a:t>
            </a:r>
          </a:p>
          <a:p>
            <a:pPr algn="just"/>
            <a:r>
              <a:rPr lang="en-US" dirty="0"/>
              <a:t>953 (2023) 111</a:t>
            </a:r>
          </a:p>
        </p:txBody>
      </p:sp>
    </p:spTree>
    <p:extLst>
      <p:ext uri="{BB962C8B-B14F-4D97-AF65-F5344CB8AC3E}">
        <p14:creationId xmlns:p14="http://schemas.microsoft.com/office/powerpoint/2010/main" val="180317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Comparison: QMC vs Affine Invariance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63908-3BDA-B267-9BF2-C190CC74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7468" y="885273"/>
            <a:ext cx="5329062" cy="4241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35265-E684-702B-00D6-0165276EA7F3}"/>
              </a:ext>
            </a:extLst>
          </p:cNvPr>
          <p:cNvSpPr txBox="1"/>
          <p:nvPr/>
        </p:nvSpPr>
        <p:spPr>
          <a:xfrm>
            <a:off x="81643" y="4176663"/>
            <a:ext cx="1720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case:</a:t>
            </a:r>
          </a:p>
          <a:p>
            <a:r>
              <a:rPr lang="en-US" dirty="0"/>
              <a:t>Ring potential in</a:t>
            </a:r>
          </a:p>
          <a:p>
            <a:r>
              <a:rPr lang="en-US" dirty="0"/>
              <a:t>18 dimensions</a:t>
            </a:r>
          </a:p>
        </p:txBody>
      </p:sp>
    </p:spTree>
    <p:extLst>
      <p:ext uri="{BB962C8B-B14F-4D97-AF65-F5344CB8AC3E}">
        <p14:creationId xmlns:p14="http://schemas.microsoft.com/office/powerpoint/2010/main" val="284304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Big Questions that my Group Helps Address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8402-CE99-BE4B-8D67-BEF299345E2D}"/>
              </a:ext>
            </a:extLst>
          </p:cNvPr>
          <p:cNvSpPr txBox="1"/>
          <p:nvPr/>
        </p:nvSpPr>
        <p:spPr>
          <a:xfrm>
            <a:off x="623222" y="1533679"/>
            <a:ext cx="7841363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3098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640080" indent="-640080">
              <a:buAutoNum type="arabicPeriod"/>
            </a:pPr>
            <a:r>
              <a:rPr lang="en-US" sz="4000" dirty="0"/>
              <a:t>How did our solar system form? </a:t>
            </a:r>
          </a:p>
          <a:p>
            <a:pPr marL="640080" indent="-640080">
              <a:buAutoNum type="arabicPeriod"/>
            </a:pPr>
            <a:r>
              <a:rPr lang="en-US" sz="4000" dirty="0"/>
              <a:t>What are giant planets made of?</a:t>
            </a:r>
          </a:p>
          <a:p>
            <a:pPr marL="640080" indent="-640080">
              <a:buAutoNum type="arabicPeriod"/>
            </a:pPr>
            <a:r>
              <a:rPr lang="en-US" sz="4000" dirty="0"/>
              <a:t>How do material behave at high pressure?</a:t>
            </a:r>
          </a:p>
        </p:txBody>
      </p:sp>
    </p:spTree>
    <p:extLst>
      <p:ext uri="{BB962C8B-B14F-4D97-AF65-F5344CB8AC3E}">
        <p14:creationId xmlns:p14="http://schemas.microsoft.com/office/powerpoint/2010/main" val="206931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Modified Walk moves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63908-3BDA-B267-9BF2-C190CC74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7468" y="885273"/>
            <a:ext cx="5329062" cy="4241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600A7-0093-D606-2DD5-40C7F98BEC3C}"/>
              </a:ext>
            </a:extLst>
          </p:cNvPr>
          <p:cNvSpPr txBox="1"/>
          <p:nvPr/>
        </p:nvSpPr>
        <p:spPr>
          <a:xfrm>
            <a:off x="81643" y="4176663"/>
            <a:ext cx="1720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case:</a:t>
            </a:r>
          </a:p>
          <a:p>
            <a:r>
              <a:rPr lang="en-US" dirty="0"/>
              <a:t>Ring potential in</a:t>
            </a:r>
          </a:p>
          <a:p>
            <a:r>
              <a:rPr lang="en-US" dirty="0"/>
              <a:t>18 dimensions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9005F-3121-FF66-0F5C-98BFC576658F}"/>
              </a:ext>
            </a:extLst>
          </p:cNvPr>
          <p:cNvSpPr txBox="1"/>
          <p:nvPr/>
        </p:nvSpPr>
        <p:spPr>
          <a:xfrm>
            <a:off x="81643" y="2385963"/>
            <a:ext cx="1907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Modified “walk” moves also perform very well.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49C258-18EF-6647-59A4-A079B907129A}"/>
              </a:ext>
            </a:extLst>
          </p:cNvPr>
          <p:cNvCxnSpPr>
            <a:cxnSpLocks/>
          </p:cNvCxnSpPr>
          <p:nvPr/>
        </p:nvCxnSpPr>
        <p:spPr>
          <a:xfrm>
            <a:off x="1802179" y="2718707"/>
            <a:ext cx="2402428" cy="0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5F0E98-9936-61BF-4C10-2662F1030F4C}"/>
              </a:ext>
            </a:extLst>
          </p:cNvPr>
          <p:cNvCxnSpPr>
            <a:cxnSpLocks/>
          </p:cNvCxnSpPr>
          <p:nvPr/>
        </p:nvCxnSpPr>
        <p:spPr>
          <a:xfrm>
            <a:off x="1798208" y="2772200"/>
            <a:ext cx="1943026" cy="322263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0BDAE5-D467-DD3B-BB08-9E3E5997948C}"/>
              </a:ext>
            </a:extLst>
          </p:cNvPr>
          <p:cNvCxnSpPr>
            <a:cxnSpLocks/>
          </p:cNvCxnSpPr>
          <p:nvPr/>
        </p:nvCxnSpPr>
        <p:spPr>
          <a:xfrm>
            <a:off x="1798208" y="2841687"/>
            <a:ext cx="1593621" cy="579749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62F872-DF47-252C-96E3-448952E180F8}"/>
              </a:ext>
            </a:extLst>
          </p:cNvPr>
          <p:cNvCxnSpPr>
            <a:cxnSpLocks/>
          </p:cNvCxnSpPr>
          <p:nvPr/>
        </p:nvCxnSpPr>
        <p:spPr>
          <a:xfrm>
            <a:off x="1798208" y="2897785"/>
            <a:ext cx="1082758" cy="976822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4563E4-1793-6A0C-F93E-3835768FC887}"/>
              </a:ext>
            </a:extLst>
          </p:cNvPr>
          <p:cNvCxnSpPr>
            <a:cxnSpLocks/>
          </p:cNvCxnSpPr>
          <p:nvPr/>
        </p:nvCxnSpPr>
        <p:spPr>
          <a:xfrm>
            <a:off x="1798208" y="2971498"/>
            <a:ext cx="969528" cy="1275645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8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Modified Walk moves: Just Add a Scaling Factor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9005F-3121-FF66-0F5C-98BFC576658F}"/>
              </a:ext>
            </a:extLst>
          </p:cNvPr>
          <p:cNvSpPr txBox="1"/>
          <p:nvPr/>
        </p:nvSpPr>
        <p:spPr>
          <a:xfrm>
            <a:off x="0" y="3916550"/>
            <a:ext cx="578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Modified “walk” moves also perform very well.</a:t>
            </a:r>
          </a:p>
        </p:txBody>
      </p:sp>
      <p:pic>
        <p:nvPicPr>
          <p:cNvPr id="7" name="Picture 6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1B7C1A79-F7E6-2613-C00B-4E82EFF9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927"/>
            <a:ext cx="8920716" cy="1116171"/>
          </a:xfrm>
          <a:prstGeom prst="rect">
            <a:avLst/>
          </a:prstGeom>
        </p:spPr>
      </p:pic>
      <p:pic>
        <p:nvPicPr>
          <p:cNvPr id="14" name="Picture 13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212E0BE0-BE5B-EC51-725D-B57C176B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00342"/>
            <a:ext cx="9010341" cy="140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5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3" r="32008"/>
          <a:stretch/>
        </p:blipFill>
        <p:spPr>
          <a:xfrm>
            <a:off x="0" y="867374"/>
            <a:ext cx="3447737" cy="4246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65553-D952-7C41-EF5A-4FB8D021AC38}"/>
              </a:ext>
            </a:extLst>
          </p:cNvPr>
          <p:cNvSpPr txBox="1"/>
          <p:nvPr/>
        </p:nvSpPr>
        <p:spPr>
          <a:xfrm>
            <a:off x="3776353" y="2571749"/>
            <a:ext cx="3228019" cy="646331"/>
          </a:xfrm>
          <a:prstGeom prst="rect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 five-layer refence model with a dilute core T</a:t>
            </a:r>
            <a:r>
              <a:rPr lang="en-US" baseline="-25000" dirty="0">
                <a:solidFill>
                  <a:srgbClr val="FF0000"/>
                </a:solidFill>
              </a:rPr>
              <a:t>1bar</a:t>
            </a:r>
            <a:r>
              <a:rPr lang="en-US" dirty="0">
                <a:solidFill>
                  <a:srgbClr val="FF0000"/>
                </a:solidFill>
              </a:rPr>
              <a:t>=166.1 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43D33-789B-7D31-D018-161B957A8D0A}"/>
              </a:ext>
            </a:extLst>
          </p:cNvPr>
          <p:cNvSpPr txBox="1"/>
          <p:nvPr/>
        </p:nvSpPr>
        <p:spPr>
          <a:xfrm>
            <a:off x="3776353" y="1985871"/>
            <a:ext cx="3228019" cy="369332"/>
          </a:xfrm>
          <a:prstGeom prst="rect">
            <a:avLst/>
          </a:prstGeom>
          <a:solidFill>
            <a:srgbClr val="E6F3FF"/>
          </a:solidFill>
          <a:ln>
            <a:solidFill>
              <a:srgbClr val="14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Dilute core model T</a:t>
            </a:r>
            <a:r>
              <a:rPr lang="en-US" baseline="-25000" dirty="0">
                <a:solidFill>
                  <a:srgbClr val="1400FF"/>
                </a:solidFill>
              </a:rPr>
              <a:t>1bar</a:t>
            </a:r>
            <a:r>
              <a:rPr lang="en-US" dirty="0">
                <a:solidFill>
                  <a:srgbClr val="1400FF"/>
                </a:solidFill>
              </a:rPr>
              <a:t>=170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EC1FF-082C-48F8-4D19-9B7E866DA734}"/>
              </a:ext>
            </a:extLst>
          </p:cNvPr>
          <p:cNvSpPr txBox="1"/>
          <p:nvPr/>
        </p:nvSpPr>
        <p:spPr>
          <a:xfrm>
            <a:off x="3776353" y="1122995"/>
            <a:ext cx="3228019" cy="646331"/>
          </a:xfrm>
          <a:prstGeom prst="rect">
            <a:avLst/>
          </a:prstGeom>
          <a:solidFill>
            <a:srgbClr val="FEF7EA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Dilute core model T</a:t>
            </a:r>
            <a:r>
              <a:rPr lang="en-US" baseline="-25000" dirty="0">
                <a:solidFill>
                  <a:srgbClr val="FFC000"/>
                </a:solidFill>
              </a:rPr>
              <a:t>1bar</a:t>
            </a:r>
            <a:r>
              <a:rPr lang="en-US" dirty="0">
                <a:solidFill>
                  <a:srgbClr val="FFC000"/>
                </a:solidFill>
              </a:rPr>
              <a:t>=166.1 K but EOS change by -3%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26FF4C-8198-CC3C-BAAF-A8AD1F148E6B}"/>
              </a:ext>
            </a:extLst>
          </p:cNvPr>
          <p:cNvCxnSpPr>
            <a:cxnSpLocks/>
          </p:cNvCxnSpPr>
          <p:nvPr/>
        </p:nvCxnSpPr>
        <p:spPr>
          <a:xfrm flipH="1" flipV="1">
            <a:off x="3272246" y="2468399"/>
            <a:ext cx="504107" cy="4451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16F8EE-2AF9-F13D-99C5-9C2663BE7B9F}"/>
              </a:ext>
            </a:extLst>
          </p:cNvPr>
          <p:cNvCxnSpPr>
            <a:cxnSpLocks/>
          </p:cNvCxnSpPr>
          <p:nvPr/>
        </p:nvCxnSpPr>
        <p:spPr>
          <a:xfrm flipH="1">
            <a:off x="3331029" y="2166620"/>
            <a:ext cx="445324" cy="0"/>
          </a:xfrm>
          <a:prstGeom prst="straightConnector1">
            <a:avLst/>
          </a:prstGeom>
          <a:ln w="31750">
            <a:solidFill>
              <a:srgbClr val="22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EBA144-C85E-D52D-4BF9-526722313673}"/>
              </a:ext>
            </a:extLst>
          </p:cNvPr>
          <p:cNvCxnSpPr>
            <a:cxnSpLocks/>
          </p:cNvCxnSpPr>
          <p:nvPr/>
        </p:nvCxnSpPr>
        <p:spPr>
          <a:xfrm flipH="1">
            <a:off x="3154680" y="1461367"/>
            <a:ext cx="621673" cy="565100"/>
          </a:xfrm>
          <a:prstGeom prst="straightConnector1">
            <a:avLst/>
          </a:prstGeom>
          <a:ln w="31750">
            <a:solidFill>
              <a:srgbClr val="FFAA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99EAE66-0D8D-980D-9DA2-B9C90A2E2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32988" y="1122995"/>
            <a:ext cx="1297396" cy="21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14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3" r="32008"/>
          <a:stretch/>
        </p:blipFill>
        <p:spPr>
          <a:xfrm>
            <a:off x="0" y="867374"/>
            <a:ext cx="3447737" cy="4246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25C393-8D8B-D95C-5903-60613B68636E}"/>
              </a:ext>
            </a:extLst>
          </p:cNvPr>
          <p:cNvSpPr/>
          <p:nvPr/>
        </p:nvSpPr>
        <p:spPr>
          <a:xfrm>
            <a:off x="1858779" y="867374"/>
            <a:ext cx="1650775" cy="4246445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559E2D-079D-19BC-48B1-D07FF68D5AB1}"/>
              </a:ext>
            </a:extLst>
          </p:cNvPr>
          <p:cNvSpPr/>
          <p:nvPr/>
        </p:nvSpPr>
        <p:spPr>
          <a:xfrm>
            <a:off x="1" y="867375"/>
            <a:ext cx="1858778" cy="1704376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3F502-62E2-3426-AD85-A2FE94546483}"/>
              </a:ext>
            </a:extLst>
          </p:cNvPr>
          <p:cNvSpPr/>
          <p:nvPr/>
        </p:nvSpPr>
        <p:spPr>
          <a:xfrm>
            <a:off x="59960" y="2556760"/>
            <a:ext cx="1798819" cy="2472440"/>
          </a:xfrm>
          <a:prstGeom prst="rect">
            <a:avLst/>
          </a:prstGeom>
          <a:noFill/>
          <a:ln w="57150">
            <a:solidFill>
              <a:srgbClr val="13D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2D050"/>
                </a:solidFill>
              </a:ln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F48525-5830-B85E-3734-B8F3E32E6A39}"/>
              </a:ext>
            </a:extLst>
          </p:cNvPr>
          <p:cNvCxnSpPr>
            <a:cxnSpLocks/>
          </p:cNvCxnSpPr>
          <p:nvPr/>
        </p:nvCxnSpPr>
        <p:spPr>
          <a:xfrm flipV="1">
            <a:off x="1873405" y="4876800"/>
            <a:ext cx="5035395" cy="157976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D7E39-0373-6601-1479-29A03FFD201E}"/>
              </a:ext>
            </a:extLst>
          </p:cNvPr>
          <p:cNvCxnSpPr>
            <a:cxnSpLocks/>
          </p:cNvCxnSpPr>
          <p:nvPr/>
        </p:nvCxnSpPr>
        <p:spPr>
          <a:xfrm flipV="1">
            <a:off x="50800" y="946298"/>
            <a:ext cx="3947042" cy="1604991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EB15B-62F5-37D4-DD51-A8D8C3B18141}"/>
              </a:ext>
            </a:extLst>
          </p:cNvPr>
          <p:cNvCxnSpPr>
            <a:cxnSpLocks/>
          </p:cNvCxnSpPr>
          <p:nvPr/>
        </p:nvCxnSpPr>
        <p:spPr>
          <a:xfrm flipV="1">
            <a:off x="1876501" y="946298"/>
            <a:ext cx="5024029" cy="1612604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F667AA-51A3-402F-F90B-F3A0B484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12" r="63097"/>
          <a:stretch/>
        </p:blipFill>
        <p:spPr>
          <a:xfrm>
            <a:off x="4019864" y="958931"/>
            <a:ext cx="2862606" cy="3898437"/>
          </a:xfrm>
          <a:prstGeom prst="rect">
            <a:avLst/>
          </a:prstGeom>
          <a:ln w="38100">
            <a:solidFill>
              <a:srgbClr val="13D32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8DA4B4-3213-2CAE-9EDD-7EB20BAD4634}"/>
              </a:ext>
            </a:extLst>
          </p:cNvPr>
          <p:cNvCxnSpPr>
            <a:cxnSpLocks/>
          </p:cNvCxnSpPr>
          <p:nvPr/>
        </p:nvCxnSpPr>
        <p:spPr>
          <a:xfrm flipH="1">
            <a:off x="6728792" y="3021496"/>
            <a:ext cx="1630017" cy="735496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5F8011A-CA3A-335A-3A16-AB0F529D984C}"/>
              </a:ext>
            </a:extLst>
          </p:cNvPr>
          <p:cNvCxnSpPr>
            <a:cxnSpLocks/>
          </p:cNvCxnSpPr>
          <p:nvPr/>
        </p:nvCxnSpPr>
        <p:spPr>
          <a:xfrm flipH="1">
            <a:off x="6513444" y="2385391"/>
            <a:ext cx="1845365" cy="788506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102554-4268-F764-2A00-7A197CD3E004}"/>
              </a:ext>
            </a:extLst>
          </p:cNvPr>
          <p:cNvCxnSpPr>
            <a:cxnSpLocks/>
          </p:cNvCxnSpPr>
          <p:nvPr/>
        </p:nvCxnSpPr>
        <p:spPr>
          <a:xfrm flipH="1">
            <a:off x="5930348" y="2067339"/>
            <a:ext cx="2428461" cy="1070114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866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3" r="32008"/>
          <a:stretch/>
        </p:blipFill>
        <p:spPr>
          <a:xfrm>
            <a:off x="0" y="867374"/>
            <a:ext cx="3447737" cy="42464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C3F502-62E2-3426-AD85-A2FE94546483}"/>
              </a:ext>
            </a:extLst>
          </p:cNvPr>
          <p:cNvSpPr/>
          <p:nvPr/>
        </p:nvSpPr>
        <p:spPr>
          <a:xfrm>
            <a:off x="1310026" y="867374"/>
            <a:ext cx="2137711" cy="2257791"/>
          </a:xfrm>
          <a:prstGeom prst="rect">
            <a:avLst/>
          </a:prstGeom>
          <a:noFill/>
          <a:ln w="57150">
            <a:solidFill>
              <a:srgbClr val="13D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4E706-5C76-5ECA-67EC-77D6A8FAF6D5}"/>
              </a:ext>
            </a:extLst>
          </p:cNvPr>
          <p:cNvSpPr/>
          <p:nvPr/>
        </p:nvSpPr>
        <p:spPr>
          <a:xfrm>
            <a:off x="1" y="867375"/>
            <a:ext cx="1310024" cy="2257790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AC0F52-9F28-B1CE-40B5-279699173EDD}"/>
              </a:ext>
            </a:extLst>
          </p:cNvPr>
          <p:cNvSpPr/>
          <p:nvPr/>
        </p:nvSpPr>
        <p:spPr>
          <a:xfrm>
            <a:off x="-1" y="3125165"/>
            <a:ext cx="3509555" cy="1988654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7BD15F-7954-9B50-DE42-C92B678AED39}"/>
              </a:ext>
            </a:extLst>
          </p:cNvPr>
          <p:cNvCxnSpPr>
            <a:cxnSpLocks/>
          </p:cNvCxnSpPr>
          <p:nvPr/>
        </p:nvCxnSpPr>
        <p:spPr>
          <a:xfrm>
            <a:off x="3447737" y="3125164"/>
            <a:ext cx="4713932" cy="1446836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12F893-D140-95CF-3E12-7814D7954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" t="29274" r="94385" b="33387"/>
          <a:stretch/>
        </p:blipFill>
        <p:spPr>
          <a:xfrm>
            <a:off x="4374557" y="972275"/>
            <a:ext cx="381965" cy="3599725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667AA-51A3-402F-F90B-F3A0B484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7" t="29274" r="31852" b="33387"/>
          <a:stretch/>
        </p:blipFill>
        <p:spPr>
          <a:xfrm>
            <a:off x="4756523" y="972275"/>
            <a:ext cx="3405147" cy="3599725"/>
          </a:xfrm>
          <a:prstGeom prst="rect">
            <a:avLst/>
          </a:prstGeom>
          <a:ln w="38100">
            <a:solidFill>
              <a:srgbClr val="13D32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498BF-85F5-D20C-78B0-50BF45F9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7" t="95049" r="31852" b="869"/>
          <a:stretch/>
        </p:blipFill>
        <p:spPr>
          <a:xfrm>
            <a:off x="4756522" y="4608360"/>
            <a:ext cx="3405147" cy="393539"/>
          </a:xfrm>
          <a:prstGeom prst="rect">
            <a:avLst/>
          </a:prstGeom>
          <a:ln w="38100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E70A7-3B4C-F566-382F-DF254DD71B5D}"/>
              </a:ext>
            </a:extLst>
          </p:cNvPr>
          <p:cNvCxnSpPr>
            <a:cxnSpLocks/>
          </p:cNvCxnSpPr>
          <p:nvPr/>
        </p:nvCxnSpPr>
        <p:spPr>
          <a:xfrm>
            <a:off x="1310025" y="3108984"/>
            <a:ext cx="3446497" cy="1478559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C32935-65E0-0560-9D4E-335B9C183B45}"/>
              </a:ext>
            </a:extLst>
          </p:cNvPr>
          <p:cNvCxnSpPr>
            <a:cxnSpLocks/>
          </p:cNvCxnSpPr>
          <p:nvPr/>
        </p:nvCxnSpPr>
        <p:spPr>
          <a:xfrm>
            <a:off x="3447737" y="851831"/>
            <a:ext cx="1308785" cy="102971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5932B7-0A2D-CBBD-4311-802236FD6E5A}"/>
              </a:ext>
            </a:extLst>
          </p:cNvPr>
          <p:cNvCxnSpPr>
            <a:cxnSpLocks/>
          </p:cNvCxnSpPr>
          <p:nvPr/>
        </p:nvCxnSpPr>
        <p:spPr>
          <a:xfrm flipH="1">
            <a:off x="7168052" y="2523264"/>
            <a:ext cx="1538627" cy="632298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5B653C-3AD2-3F1E-5E35-3C4891B1802B}"/>
              </a:ext>
            </a:extLst>
          </p:cNvPr>
          <p:cNvCxnSpPr>
            <a:cxnSpLocks/>
          </p:cNvCxnSpPr>
          <p:nvPr/>
        </p:nvCxnSpPr>
        <p:spPr>
          <a:xfrm flipH="1">
            <a:off x="7737895" y="1906165"/>
            <a:ext cx="968784" cy="406253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9FFA8A-4560-AD8C-5BB8-43432571406D}"/>
              </a:ext>
            </a:extLst>
          </p:cNvPr>
          <p:cNvCxnSpPr>
            <a:cxnSpLocks/>
          </p:cNvCxnSpPr>
          <p:nvPr/>
        </p:nvCxnSpPr>
        <p:spPr>
          <a:xfrm flipH="1">
            <a:off x="7737895" y="2809494"/>
            <a:ext cx="968784" cy="406253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68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310" r="22" b="1"/>
          <a:stretch/>
        </p:blipFill>
        <p:spPr>
          <a:xfrm>
            <a:off x="0" y="800516"/>
            <a:ext cx="3634451" cy="43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97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310" r="22" b="1"/>
          <a:stretch/>
        </p:blipFill>
        <p:spPr>
          <a:xfrm>
            <a:off x="0" y="800516"/>
            <a:ext cx="3634451" cy="4313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2EC2-86D2-CF1C-23EC-E344BFE50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16" t="95026" r="-209" b="212"/>
          <a:stretch/>
        </p:blipFill>
        <p:spPr>
          <a:xfrm>
            <a:off x="5337059" y="4631509"/>
            <a:ext cx="3408887" cy="362380"/>
          </a:xfrm>
          <a:prstGeom prst="rect">
            <a:avLst/>
          </a:prstGeom>
          <a:ln w="3810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5B6DF4-E0E0-1F38-75B1-143D990DF2F4}"/>
              </a:ext>
            </a:extLst>
          </p:cNvPr>
          <p:cNvSpPr/>
          <p:nvPr/>
        </p:nvSpPr>
        <p:spPr>
          <a:xfrm>
            <a:off x="51833" y="800516"/>
            <a:ext cx="1650775" cy="4246445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D49BC-F576-0E72-CB2E-F3AC9ECE5812}"/>
              </a:ext>
            </a:extLst>
          </p:cNvPr>
          <p:cNvSpPr/>
          <p:nvPr/>
        </p:nvSpPr>
        <p:spPr>
          <a:xfrm>
            <a:off x="1702608" y="2928399"/>
            <a:ext cx="1950168" cy="2215102"/>
          </a:xfrm>
          <a:prstGeom prst="rect">
            <a:avLst/>
          </a:prstGeom>
          <a:solidFill>
            <a:schemeClr val="bg1">
              <a:alpha val="752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3F502-62E2-3426-AD85-A2FE94546483}"/>
              </a:ext>
            </a:extLst>
          </p:cNvPr>
          <p:cNvSpPr/>
          <p:nvPr/>
        </p:nvSpPr>
        <p:spPr>
          <a:xfrm>
            <a:off x="1702608" y="835242"/>
            <a:ext cx="1931844" cy="2058430"/>
          </a:xfrm>
          <a:prstGeom prst="rect">
            <a:avLst/>
          </a:prstGeom>
          <a:noFill/>
          <a:ln w="57150">
            <a:solidFill>
              <a:srgbClr val="13D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2D050"/>
                </a:solidFill>
              </a:ln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AB4B1F-DB0E-FF63-E19F-7A421A93E65C}"/>
              </a:ext>
            </a:extLst>
          </p:cNvPr>
          <p:cNvCxnSpPr>
            <a:cxnSpLocks/>
          </p:cNvCxnSpPr>
          <p:nvPr/>
        </p:nvCxnSpPr>
        <p:spPr>
          <a:xfrm>
            <a:off x="3624943" y="2886891"/>
            <a:ext cx="5121003" cy="1717000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F667AA-51A3-402F-F90B-F3A0B484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0" r="-143" b="52215"/>
          <a:stretch/>
        </p:blipFill>
        <p:spPr>
          <a:xfrm>
            <a:off x="5337059" y="960700"/>
            <a:ext cx="3408887" cy="3636085"/>
          </a:xfrm>
          <a:prstGeom prst="rect">
            <a:avLst/>
          </a:prstGeom>
          <a:ln w="38100">
            <a:solidFill>
              <a:srgbClr val="13D32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3F9A4-DFE2-0F17-26F1-8F714ED03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r="94103" b="52215"/>
          <a:stretch/>
        </p:blipFill>
        <p:spPr>
          <a:xfrm>
            <a:off x="4971494" y="955060"/>
            <a:ext cx="347240" cy="3636085"/>
          </a:xfrm>
          <a:prstGeom prst="rect">
            <a:avLst/>
          </a:prstGeom>
          <a:ln w="38100"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3E482A-2BDF-D501-8AC0-1C466F78888C}"/>
              </a:ext>
            </a:extLst>
          </p:cNvPr>
          <p:cNvCxnSpPr>
            <a:cxnSpLocks/>
          </p:cNvCxnSpPr>
          <p:nvPr/>
        </p:nvCxnSpPr>
        <p:spPr>
          <a:xfrm>
            <a:off x="3634451" y="835242"/>
            <a:ext cx="1684283" cy="107072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FA2030-3A9C-610E-CC3A-74C4447CC1DF}"/>
              </a:ext>
            </a:extLst>
          </p:cNvPr>
          <p:cNvCxnSpPr>
            <a:cxnSpLocks/>
          </p:cNvCxnSpPr>
          <p:nvPr/>
        </p:nvCxnSpPr>
        <p:spPr>
          <a:xfrm>
            <a:off x="1702608" y="2893672"/>
            <a:ext cx="3616126" cy="1697473"/>
          </a:xfrm>
          <a:prstGeom prst="line">
            <a:avLst/>
          </a:prstGeom>
          <a:ln w="44450">
            <a:solidFill>
              <a:srgbClr val="11D4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B6C393-7B7F-18D5-D801-CB8775BACA2C}"/>
              </a:ext>
            </a:extLst>
          </p:cNvPr>
          <p:cNvCxnSpPr>
            <a:cxnSpLocks/>
          </p:cNvCxnSpPr>
          <p:nvPr/>
        </p:nvCxnSpPr>
        <p:spPr>
          <a:xfrm flipH="1">
            <a:off x="7260817" y="1292087"/>
            <a:ext cx="1724157" cy="735632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898BA1-4F44-2AA5-A432-05DE3204951E}"/>
              </a:ext>
            </a:extLst>
          </p:cNvPr>
          <p:cNvCxnSpPr>
            <a:cxnSpLocks/>
          </p:cNvCxnSpPr>
          <p:nvPr/>
        </p:nvCxnSpPr>
        <p:spPr>
          <a:xfrm flipH="1">
            <a:off x="7260817" y="3447168"/>
            <a:ext cx="1724157" cy="735632"/>
          </a:xfrm>
          <a:prstGeom prst="straightConnector1">
            <a:avLst/>
          </a:prstGeom>
          <a:ln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496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does a 3% density reduction change Z</a:t>
            </a:r>
            <a:r>
              <a:rPr lang="en-US" baseline="-25000" dirty="0"/>
              <a:t>1</a:t>
            </a:r>
            <a:r>
              <a:rPr lang="en-US" dirty="0"/>
              <a:t>?</a:t>
            </a:r>
          </a:p>
        </p:txBody>
      </p:sp>
      <p:pic>
        <p:nvPicPr>
          <p:cNvPr id="7" name="Picture 6" descr="A graph with lines and dots&#10;&#10;Description automatically generated">
            <a:extLst>
              <a:ext uri="{FF2B5EF4-FFF2-40B4-BE49-F238E27FC236}">
                <a16:creationId xmlns:a16="http://schemas.microsoft.com/office/drawing/2014/main" id="{6015F5C8-7321-040F-9C77-60202657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2" y="894145"/>
            <a:ext cx="5339241" cy="42060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57CF1C-04D3-D913-449B-9895ADDD9D58}"/>
              </a:ext>
            </a:extLst>
          </p:cNvPr>
          <p:cNvSpPr txBox="1"/>
          <p:nvPr/>
        </p:nvSpPr>
        <p:spPr>
          <a:xfrm>
            <a:off x="5349073" y="943898"/>
            <a:ext cx="36870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which pressure region are the models most sensitive? </a:t>
            </a:r>
          </a:p>
          <a:p>
            <a:r>
              <a:rPr lang="en-US" dirty="0"/>
              <a:t>Only from </a:t>
            </a:r>
            <a:r>
              <a:rPr lang="en-US" b="1" dirty="0"/>
              <a:t>10-100 </a:t>
            </a:r>
            <a:r>
              <a:rPr lang="en-US" b="1" dirty="0" err="1"/>
              <a:t>GPa</a:t>
            </a:r>
            <a:r>
              <a:rPr lang="en-US" b="1" dirty="0"/>
              <a:t> = 0.1-1 Mbar.</a:t>
            </a:r>
            <a:r>
              <a:rPr lang="en-US" dirty="0"/>
              <a:t> Not the multi-megabar regime.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A </a:t>
            </a:r>
            <a:r>
              <a:rPr lang="en-US" b="1" dirty="0">
                <a:solidFill>
                  <a:srgbClr val="00B050"/>
                </a:solidFill>
              </a:rPr>
              <a:t>3% reduction</a:t>
            </a:r>
            <a:r>
              <a:rPr lang="en-US" dirty="0">
                <a:solidFill>
                  <a:srgbClr val="00B050"/>
                </a:solidFill>
              </a:rPr>
              <a:t> over a “decade” of pressure approximately </a:t>
            </a:r>
            <a:r>
              <a:rPr lang="en-US" b="1" dirty="0">
                <a:solidFill>
                  <a:srgbClr val="00B050"/>
                </a:solidFill>
              </a:rPr>
              <a:t>doubles Z</a:t>
            </a:r>
            <a:r>
              <a:rPr lang="en-US" b="1" baseline="-25000" dirty="0">
                <a:solidFill>
                  <a:srgbClr val="00B050"/>
                </a:solidFill>
              </a:rPr>
              <a:t>1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(given the typical assumptions inn our dilute core models.)</a:t>
            </a:r>
          </a:p>
          <a:p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480232-1B1E-91A3-78CA-0158C5A928CE}"/>
              </a:ext>
            </a:extLst>
          </p:cNvPr>
          <p:cNvCxnSpPr>
            <a:cxnSpLocks/>
          </p:cNvCxnSpPr>
          <p:nvPr/>
        </p:nvCxnSpPr>
        <p:spPr>
          <a:xfrm flipH="1">
            <a:off x="3736582" y="2487562"/>
            <a:ext cx="1612491" cy="0"/>
          </a:xfrm>
          <a:prstGeom prst="straightConnector1">
            <a:avLst/>
          </a:prstGeom>
          <a:ln w="79375">
            <a:solidFill>
              <a:srgbClr val="11D4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0F6F160-4D2C-EEDE-1176-10ED10905879}"/>
              </a:ext>
            </a:extLst>
          </p:cNvPr>
          <p:cNvSpPr txBox="1"/>
          <p:nvPr/>
        </p:nvSpPr>
        <p:spPr>
          <a:xfrm>
            <a:off x="5360099" y="3621554"/>
            <a:ext cx="366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 accepted for publication in </a:t>
            </a:r>
            <a:r>
              <a:rPr lang="en-US" dirty="0" err="1"/>
              <a:t>ApJ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6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Conclusions for MC 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008402-CE99-BE4B-8D67-BEF299345E2D}"/>
                  </a:ext>
                </a:extLst>
              </p:cNvPr>
              <p:cNvSpPr txBox="1"/>
              <p:nvPr/>
            </p:nvSpPr>
            <p:spPr>
              <a:xfrm>
                <a:off x="115747" y="1053492"/>
                <a:ext cx="8850453" cy="397031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30980"/>
                </a:schemeClr>
              </a:solidFill>
              <a:ln w="1905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640080" indent="-640080">
                  <a:buAutoNum type="arabicPeriod"/>
                </a:pPr>
                <a:r>
                  <a:rPr lang="en-US" sz="3600" b="1" dirty="0">
                    <a:solidFill>
                      <a:srgbClr val="00B050"/>
                    </a:solidFill>
                  </a:rPr>
                  <a:t>Quadratic Monte Carlo</a:t>
                </a:r>
                <a:r>
                  <a:rPr lang="en-US" sz="3600" dirty="0"/>
                  <a:t> – a general- purpose sampling method</a:t>
                </a:r>
              </a:p>
              <a:p>
                <a:pPr marL="640080" indent="-640080">
                  <a:buAutoNum type="arabicPeriod"/>
                </a:pPr>
                <a:r>
                  <a:rPr lang="en-US" sz="3600" dirty="0"/>
                  <a:t>We recommend using a </a:t>
                </a:r>
                <a:r>
                  <a:rPr lang="en-US" sz="3600" b="1" dirty="0">
                    <a:solidFill>
                      <a:srgbClr val="00B0F0"/>
                    </a:solidFill>
                  </a:rPr>
                  <a:t>modest number of walkers</a:t>
                </a:r>
                <a:r>
                  <a:rPr lang="en-US" sz="3600" dirty="0"/>
                  <a:t> only, between 2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/>
                  <a:t>D and 3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/>
                  <a:t>D</a:t>
                </a:r>
              </a:p>
              <a:p>
                <a:pPr marL="640080" indent="-640080">
                  <a:buAutoNum type="arabicPeriod"/>
                </a:pPr>
                <a:r>
                  <a:rPr lang="en-US" sz="3600" dirty="0"/>
                  <a:t>We modified the walk moves by adding a scaling factor. There is </a:t>
                </a:r>
                <a:r>
                  <a:rPr lang="en-US" sz="3600" b="1" dirty="0">
                    <a:solidFill>
                      <a:srgbClr val="00B0F0"/>
                    </a:solidFill>
                  </a:rPr>
                  <a:t>no universal scaling factor</a:t>
                </a:r>
                <a:r>
                  <a:rPr lang="en-US" sz="3600" dirty="0"/>
                  <a:t> that works for all applications.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008402-CE99-BE4B-8D67-BEF299345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7" y="1053492"/>
                <a:ext cx="8850453" cy="3970318"/>
              </a:xfrm>
              <a:prstGeom prst="rect">
                <a:avLst/>
              </a:prstGeom>
              <a:blipFill>
                <a:blip r:embed="rId2"/>
                <a:stretch>
                  <a:fillRect l="-2000" t="-2222" r="-1571" b="-4444"/>
                </a:stretch>
              </a:blipFill>
              <a:ln w="1905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0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8402-CE99-BE4B-8D67-BEF299345E2D}"/>
              </a:ext>
            </a:extLst>
          </p:cNvPr>
          <p:cNvSpPr txBox="1"/>
          <p:nvPr/>
        </p:nvSpPr>
        <p:spPr>
          <a:xfrm>
            <a:off x="239392" y="1053492"/>
            <a:ext cx="8726808" cy="3170099"/>
          </a:xfrm>
          <a:prstGeom prst="rect">
            <a:avLst/>
          </a:prstGeom>
          <a:solidFill>
            <a:schemeClr val="accent4">
              <a:lumMod val="20000"/>
              <a:lumOff val="80000"/>
              <a:alpha val="3098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640080" indent="-640080">
              <a:buAutoNum type="arabicPeriod"/>
            </a:pPr>
            <a:r>
              <a:rPr lang="en-US" sz="4000" dirty="0"/>
              <a:t>Juno mission and Jupiter’s </a:t>
            </a:r>
            <a:r>
              <a:rPr lang="en-US" sz="4000" b="1" dirty="0">
                <a:solidFill>
                  <a:srgbClr val="00B0F0"/>
                </a:solidFill>
              </a:rPr>
              <a:t>Dilute Core</a:t>
            </a:r>
            <a:endParaRPr lang="en-US" sz="4000" b="1" baseline="-25000" dirty="0">
              <a:solidFill>
                <a:srgbClr val="00B0F0"/>
              </a:solidFill>
            </a:endParaRPr>
          </a:p>
          <a:p>
            <a:pPr marL="640080" indent="-640080">
              <a:buAutoNum type="arabicPeriod"/>
            </a:pPr>
            <a:r>
              <a:rPr lang="en-US" sz="4000" dirty="0"/>
              <a:t>How did Saturn become the           </a:t>
            </a:r>
            <a:r>
              <a:rPr lang="en-US" sz="4000" b="1" dirty="0">
                <a:solidFill>
                  <a:srgbClr val="FF0000"/>
                </a:solidFill>
              </a:rPr>
              <a:t>Lord of the Rings</a:t>
            </a:r>
            <a:r>
              <a:rPr lang="en-US" sz="4000" dirty="0"/>
              <a:t>?</a:t>
            </a:r>
          </a:p>
          <a:p>
            <a:pPr marL="640080" indent="-640080">
              <a:buAutoNum type="arabicPeriod"/>
            </a:pPr>
            <a:r>
              <a:rPr lang="en-US" sz="4000" b="1" dirty="0">
                <a:solidFill>
                  <a:srgbClr val="00B050"/>
                </a:solidFill>
              </a:rPr>
              <a:t>Quadratic Monte Carlo</a:t>
            </a:r>
            <a:r>
              <a:rPr lang="en-US" sz="4000" dirty="0"/>
              <a:t> – a general- purpose sampling method</a:t>
            </a:r>
          </a:p>
        </p:txBody>
      </p:sp>
    </p:spTree>
    <p:extLst>
      <p:ext uri="{BB962C8B-B14F-4D97-AF65-F5344CB8AC3E}">
        <p14:creationId xmlns:p14="http://schemas.microsoft.com/office/powerpoint/2010/main" val="523461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8402-CE99-BE4B-8D67-BEF299345E2D}"/>
              </a:ext>
            </a:extLst>
          </p:cNvPr>
          <p:cNvSpPr txBox="1"/>
          <p:nvPr/>
        </p:nvSpPr>
        <p:spPr>
          <a:xfrm>
            <a:off x="698245" y="1509921"/>
            <a:ext cx="7747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1. Juno Mission and Dilute Core</a:t>
            </a:r>
          </a:p>
        </p:txBody>
      </p:sp>
    </p:spTree>
    <p:extLst>
      <p:ext uri="{BB962C8B-B14F-4D97-AF65-F5344CB8AC3E}">
        <p14:creationId xmlns:p14="http://schemas.microsoft.com/office/powerpoint/2010/main" val="161323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8402-CE99-BE4B-8D67-BEF299345E2D}"/>
              </a:ext>
            </a:extLst>
          </p:cNvPr>
          <p:cNvSpPr txBox="1"/>
          <p:nvPr/>
        </p:nvSpPr>
        <p:spPr>
          <a:xfrm>
            <a:off x="558472" y="1308026"/>
            <a:ext cx="77475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2. How did Saturn become the Lord of the Rings?</a:t>
            </a:r>
          </a:p>
        </p:txBody>
      </p:sp>
    </p:spTree>
    <p:extLst>
      <p:ext uri="{BB962C8B-B14F-4D97-AF65-F5344CB8AC3E}">
        <p14:creationId xmlns:p14="http://schemas.microsoft.com/office/powerpoint/2010/main" val="1002747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20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so Unusual About Planet Saturn?</a:t>
            </a:r>
          </a:p>
        </p:txBody>
      </p:sp>
      <p:pic>
        <p:nvPicPr>
          <p:cNvPr id="10" name="Picture 9" descr="planets_iau_big3.jpg">
            <a:extLst>
              <a:ext uri="{FF2B5EF4-FFF2-40B4-BE49-F238E27FC236}">
                <a16:creationId xmlns:a16="http://schemas.microsoft.com/office/drawing/2014/main" id="{9455E129-A37E-8811-B6EE-F3669B66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 b="8393"/>
          <a:stretch/>
        </p:blipFill>
        <p:spPr>
          <a:xfrm>
            <a:off x="0" y="810226"/>
            <a:ext cx="9144000" cy="4333274"/>
          </a:xfrm>
          <a:prstGeom prst="rect">
            <a:avLst/>
          </a:prstGeom>
        </p:spPr>
      </p:pic>
      <p:pic>
        <p:nvPicPr>
          <p:cNvPr id="4" name="Picture 3" descr="A picture containing object, mirror, microscope, car mirror&#10;&#10;Description automatically generated">
            <a:extLst>
              <a:ext uri="{FF2B5EF4-FFF2-40B4-BE49-F238E27FC236}">
                <a16:creationId xmlns:a16="http://schemas.microsoft.com/office/drawing/2014/main" id="{2DC7E50C-4466-7546-6FA8-583287AA7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8" b="92439" l="9073" r="92540">
                        <a14:foregroundMark x1="30948" y1="11608" x2="53629" y2="9159"/>
                        <a14:foregroundMark x1="53629" y1="9159" x2="65625" y2="11821"/>
                        <a14:foregroundMark x1="45161" y1="8839" x2="67137" y2="10969"/>
                        <a14:foregroundMark x1="51109" y1="7987" x2="66431" y2="10437"/>
                        <a14:foregroundMark x1="62500" y1="10756" x2="64012" y2="9904"/>
                        <a14:foregroundMark x1="9476" y1="43876" x2="9274" y2="57827"/>
                        <a14:foregroundMark x1="40222" y1="89244" x2="61996" y2="89457"/>
                        <a14:foregroundMark x1="34879" y1="91161" x2="56048" y2="92545"/>
                        <a14:foregroundMark x1="88911" y1="43237" x2="90726" y2="38339"/>
                        <a14:foregroundMark x1="90726" y1="40256" x2="88306" y2="64430"/>
                        <a14:foregroundMark x1="88306" y1="64430" x2="88105" y2="64856"/>
                        <a14:foregroundMark x1="88911" y1="34824" x2="90625" y2="59318"/>
                        <a14:foregroundMark x1="90625" y1="59318" x2="88810" y2="35357"/>
                        <a14:foregroundMark x1="88810" y1="35357" x2="88609" y2="35037"/>
                        <a14:foregroundMark x1="63306" y1="10756" x2="40524" y2="7987"/>
                        <a14:foregroundMark x1="40524" y1="7987" x2="37903" y2="9372"/>
                        <a14:foregroundMark x1="47984" y1="8307" x2="63004" y2="9904"/>
                        <a14:foregroundMark x1="63508" y1="10437" x2="48589" y2="7774"/>
                        <a14:foregroundMark x1="35081" y1="10224" x2="32258" y2="11821"/>
                        <a14:foregroundMark x1="28629" y1="13206" x2="26008" y2="14803"/>
                        <a14:foregroundMark x1="88911" y1="36209" x2="92540" y2="60916"/>
                        <a14:foregroundMark x1="92540" y1="60916" x2="83165" y2="77210"/>
                        <a14:foregroundMark x1="91230" y1="61022" x2="89113" y2="32907"/>
                        <a14:foregroundMark x1="89919" y1="64643" x2="82460" y2="79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127" y="2516995"/>
            <a:ext cx="1538507" cy="1454757"/>
          </a:xfrm>
          <a:prstGeom prst="rect">
            <a:avLst/>
          </a:prstGeom>
        </p:spPr>
      </p:pic>
      <p:pic>
        <p:nvPicPr>
          <p:cNvPr id="5" name="Picture 4" descr="A light in space&#10;&#10;Description automatically generated with low confidence">
            <a:extLst>
              <a:ext uri="{FF2B5EF4-FFF2-40B4-BE49-F238E27FC236}">
                <a16:creationId xmlns:a16="http://schemas.microsoft.com/office/drawing/2014/main" id="{EFEAA2C7-0E28-75FB-1DC8-50B5E85DE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2" t="1470" r="21739" b="529"/>
          <a:stretch/>
        </p:blipFill>
        <p:spPr>
          <a:xfrm>
            <a:off x="7447084" y="2516995"/>
            <a:ext cx="1257301" cy="1527467"/>
          </a:xfrm>
          <a:prstGeom prst="rect">
            <a:avLst/>
          </a:prstGeom>
        </p:spPr>
      </p:pic>
      <p:pic>
        <p:nvPicPr>
          <p:cNvPr id="2" name="Picture 1" descr="A close up of a camera lens&#10;&#10;Description automatically generated with low confidence">
            <a:extLst>
              <a:ext uri="{FF2B5EF4-FFF2-40B4-BE49-F238E27FC236}">
                <a16:creationId xmlns:a16="http://schemas.microsoft.com/office/drawing/2014/main" id="{4F9A594D-AAAD-16E7-328A-07C807942D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583" l="51563" r="96250">
                        <a14:foregroundMark x1="54766" y1="29583" x2="65938" y2="84167"/>
                        <a14:foregroundMark x1="65938" y1="84167" x2="94297" y2="58750"/>
                        <a14:foregroundMark x1="94297" y1="58750" x2="80313" y2="6806"/>
                        <a14:foregroundMark x1="80313" y1="6806" x2="56875" y2="46250"/>
                        <a14:foregroundMark x1="56875" y1="46250" x2="76484" y2="92222"/>
                        <a14:foregroundMark x1="76484" y1="92222" x2="79922" y2="92222"/>
                        <a14:foregroundMark x1="61172" y1="17500" x2="58125" y2="74722"/>
                        <a14:foregroundMark x1="58125" y1="74722" x2="89063" y2="90139"/>
                        <a14:foregroundMark x1="89063" y1="90139" x2="97266" y2="32917"/>
                        <a14:foregroundMark x1="97266" y1="32917" x2="68906" y2="4861"/>
                        <a14:foregroundMark x1="68906" y1="4861" x2="59766" y2="16250"/>
                        <a14:foregroundMark x1="53359" y1="34028" x2="63125" y2="88333"/>
                        <a14:foregroundMark x1="63125" y1="88333" x2="93750" y2="72083"/>
                        <a14:foregroundMark x1="93750" y1="72083" x2="86094" y2="15278"/>
                        <a14:foregroundMark x1="86094" y1="15278" x2="81016" y2="8611"/>
                        <a14:foregroundMark x1="51953" y1="43472" x2="66719" y2="94306"/>
                        <a14:foregroundMark x1="66719" y1="94306" x2="87344" y2="90417"/>
                        <a14:foregroundMark x1="52266" y1="48611" x2="64688" y2="89722"/>
                        <a14:foregroundMark x1="52514" y1="65161" x2="53760" y2="75202"/>
                        <a14:foregroundMark x1="54529" y1="78754" x2="56172" y2="75833"/>
                        <a14:foregroundMark x1="54766" y1="78333" x2="54791" y2="78288"/>
                        <a14:foregroundMark x1="57969" y1="84722" x2="59062" y2="84722"/>
                        <a14:foregroundMark x1="65781" y1="95417" x2="77813" y2="99861"/>
                        <a14:foregroundMark x1="96250" y1="37222" x2="95547" y2="65000"/>
                        <a14:foregroundMark x1="80313" y1="6806" x2="76406" y2="4167"/>
                        <a14:backgroundMark x1="49063" y1="44167" x2="50859" y2="65694"/>
                        <a14:backgroundMark x1="50547" y1="58750" x2="50156" y2="64444"/>
                        <a14:backgroundMark x1="52656" y1="75833" x2="53359" y2="79583"/>
                        <a14:backgroundMark x1="53359" y1="81528" x2="52969" y2="76389"/>
                        <a14:backgroundMark x1="51563" y1="68889" x2="50547" y2="58750"/>
                        <a14:backgroundMark x1="50547" y1="69444" x2="49453" y2="57500"/>
                        <a14:backgroundMark x1="53672" y1="81528" x2="51563" y2="71944"/>
                        <a14:backgroundMark x1="50313" y1="56806" x2="50781" y2="65000"/>
                        <a14:backgroundMark x1="51016" y1="58750" x2="51641" y2="65417"/>
                        <a14:backgroundMark x1="54063" y1="78750" x2="51484" y2="66944"/>
                        <a14:backgroundMark x1="54063" y1="80000" x2="52344" y2="66944"/>
                        <a14:backgroundMark x1="53438" y1="80000" x2="51875" y2="71667"/>
                        <a14:backgroundMark x1="54297" y1="82361" x2="52969" y2="72917"/>
                        <a14:backgroundMark x1="53672" y1="77222" x2="52344" y2="67778"/>
                        <a14:backgroundMark x1="54063" y1="78750" x2="52109" y2="66528"/>
                        <a14:backgroundMark x1="53672" y1="75278" x2="53672" y2="75278"/>
                        <a14:backgroundMark x1="53438" y1="78056" x2="52969" y2="74444"/>
                        <a14:backgroundMark x1="54063" y1="79167" x2="53203" y2="67361"/>
                        <a14:backgroundMark x1="54609" y1="82639" x2="53125" y2="78750"/>
                        <a14:backgroundMark x1="53984" y1="83750" x2="53750" y2="79583"/>
                        <a14:backgroundMark x1="54453" y1="84167" x2="53594" y2="78750"/>
                        <a14:backgroundMark x1="54219" y1="83333" x2="54453" y2="79167"/>
                        <a14:backgroundMark x1="53359" y1="85972" x2="53359" y2="80000"/>
                        <a14:backgroundMark x1="52500" y1="72778" x2="51484" y2="68194"/>
                        <a14:backgroundMark x1="52109" y1="74722" x2="51484" y2="66389"/>
                        <a14:backgroundMark x1="52266" y1="75833" x2="51250" y2="67083"/>
                        <a14:backgroundMark x1="54219" y1="82639" x2="53594" y2="78472"/>
                        <a14:backgroundMark x1="54609" y1="86389" x2="54609" y2="78056"/>
                      </a14:backgroundRemoval>
                    </a14:imgEffect>
                  </a14:imgLayer>
                </a14:imgProps>
              </a:ext>
            </a:extLst>
          </a:blip>
          <a:srcRect l="50276"/>
          <a:stretch/>
        </p:blipFill>
        <p:spPr>
          <a:xfrm>
            <a:off x="6795880" y="2824847"/>
            <a:ext cx="745823" cy="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008402-CE99-BE4B-8D67-BEF299345E2D}"/>
              </a:ext>
            </a:extLst>
          </p:cNvPr>
          <p:cNvSpPr txBox="1"/>
          <p:nvPr/>
        </p:nvSpPr>
        <p:spPr>
          <a:xfrm>
            <a:off x="0" y="145433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3.</a:t>
            </a:r>
            <a:r>
              <a:rPr lang="en-US" sz="6600" dirty="0"/>
              <a:t> Quadratic Monte Carlo Method</a:t>
            </a:r>
          </a:p>
        </p:txBody>
      </p:sp>
    </p:spTree>
    <p:extLst>
      <p:ext uri="{BB962C8B-B14F-4D97-AF65-F5344CB8AC3E}">
        <p14:creationId xmlns:p14="http://schemas.microsoft.com/office/powerpoint/2010/main" val="130091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583906-2123-30AB-49CE-48EFC3D3C2B4}"/>
              </a:ext>
            </a:extLst>
          </p:cNvPr>
          <p:cNvSpPr/>
          <p:nvPr/>
        </p:nvSpPr>
        <p:spPr>
          <a:xfrm>
            <a:off x="4904108" y="915932"/>
            <a:ext cx="1612352" cy="3265529"/>
          </a:xfrm>
          <a:prstGeom prst="rect">
            <a:avLst/>
          </a:prstGeom>
          <a:solidFill>
            <a:srgbClr val="F3F3F5"/>
          </a:solidFill>
          <a:ln>
            <a:solidFill>
              <a:srgbClr val="F3F3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87" t="80002" r="618" b="-1"/>
          <a:stretch/>
        </p:blipFill>
        <p:spPr>
          <a:xfrm>
            <a:off x="586666" y="3020118"/>
            <a:ext cx="1602663" cy="19777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B7F8F-F7C0-F8C0-5AA4-3CF847F408D8}"/>
              </a:ext>
            </a:extLst>
          </p:cNvPr>
          <p:cNvGrpSpPr/>
          <p:nvPr/>
        </p:nvGrpSpPr>
        <p:grpSpPr>
          <a:xfrm>
            <a:off x="6173426" y="915932"/>
            <a:ext cx="2835074" cy="4081983"/>
            <a:chOff x="4501852" y="916265"/>
            <a:chExt cx="2835074" cy="40819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DEC531-7E91-A112-A23B-B360BAB4F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844886" y="916265"/>
              <a:ext cx="2492040" cy="40819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076DA6-EFEA-2CB6-C21A-FC4144D10EF5}"/>
                </a:ext>
              </a:extLst>
            </p:cNvPr>
            <p:cNvSpPr txBox="1"/>
            <p:nvPr/>
          </p:nvSpPr>
          <p:spPr>
            <a:xfrm>
              <a:off x="4644888" y="2453202"/>
              <a:ext cx="69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/>
                <a:t>trans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83C465-DB92-8B55-36ED-9092A82CF084}"/>
                </a:ext>
              </a:extLst>
            </p:cNvPr>
            <p:cNvSpPr txBox="1"/>
            <p:nvPr/>
          </p:nvSpPr>
          <p:spPr>
            <a:xfrm>
              <a:off x="4860009" y="3132832"/>
              <a:ext cx="655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/>
                <a:t>core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662382-5EFA-6263-3F16-BE87B5ECBCC3}"/>
                </a:ext>
              </a:extLst>
            </p:cNvPr>
            <p:cNvSpPr txBox="1"/>
            <p:nvPr/>
          </p:nvSpPr>
          <p:spPr>
            <a:xfrm>
              <a:off x="4501852" y="1865381"/>
              <a:ext cx="605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/>
                <a:t>env</a:t>
              </a:r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68F394-1FA5-F5EA-4C0F-8EA044AB7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" t="80002" r="75385" b="-1"/>
          <a:stretch/>
        </p:blipFill>
        <p:spPr>
          <a:xfrm>
            <a:off x="283441" y="928906"/>
            <a:ext cx="1859623" cy="1977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55C8D-B745-3610-BD4A-72E9AF52B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80002" r="94592" b="-1"/>
          <a:stretch/>
        </p:blipFill>
        <p:spPr>
          <a:xfrm>
            <a:off x="79045" y="2820481"/>
            <a:ext cx="404102" cy="1977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90521-93D6-3DC9-F20A-B1F98004E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5" t="79878" r="38225" b="123"/>
          <a:stretch/>
        </p:blipFill>
        <p:spPr>
          <a:xfrm>
            <a:off x="2942883" y="928906"/>
            <a:ext cx="1571947" cy="1977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27FD1D-DC1A-77AB-71B0-6CC487446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80002" r="94592" b="-1"/>
          <a:stretch/>
        </p:blipFill>
        <p:spPr>
          <a:xfrm>
            <a:off x="2429179" y="928905"/>
            <a:ext cx="404102" cy="19777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B0DA7-6E3D-4E59-11BF-02F5FB187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80002" r="94592" b="-1"/>
          <a:stretch/>
        </p:blipFill>
        <p:spPr>
          <a:xfrm>
            <a:off x="2437781" y="2812777"/>
            <a:ext cx="404102" cy="19777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8C5C22-8878-2D2F-88CA-2DAFB5E2E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20" t="80002" r="19348" b="-1"/>
          <a:stretch/>
        </p:blipFill>
        <p:spPr>
          <a:xfrm>
            <a:off x="2956691" y="3020117"/>
            <a:ext cx="1571947" cy="1977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75DB0-97F4-0C52-C377-3735B79F42C5}"/>
              </a:ext>
            </a:extLst>
          </p:cNvPr>
          <p:cNvSpPr txBox="1"/>
          <p:nvPr/>
        </p:nvSpPr>
        <p:spPr>
          <a:xfrm>
            <a:off x="3388055" y="4741996"/>
            <a:ext cx="6976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trans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53F4C-333A-0C46-1390-AC2972FA90A0}"/>
              </a:ext>
            </a:extLst>
          </p:cNvPr>
          <p:cNvSpPr txBox="1"/>
          <p:nvPr/>
        </p:nvSpPr>
        <p:spPr>
          <a:xfrm>
            <a:off x="1204600" y="2628111"/>
            <a:ext cx="370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DC198-2410-7C43-B282-F264BC373C7F}"/>
              </a:ext>
            </a:extLst>
          </p:cNvPr>
          <p:cNvSpPr txBox="1"/>
          <p:nvPr/>
        </p:nvSpPr>
        <p:spPr>
          <a:xfrm>
            <a:off x="3382529" y="2587591"/>
            <a:ext cx="655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core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80E74-2B0E-D976-496D-014596016519}"/>
              </a:ext>
            </a:extLst>
          </p:cNvPr>
          <p:cNvSpPr txBox="1"/>
          <p:nvPr/>
        </p:nvSpPr>
        <p:spPr>
          <a:xfrm>
            <a:off x="1155243" y="4696648"/>
            <a:ext cx="6052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env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9CD73F-9F4D-3F67-6264-FA13B9D68DFE}"/>
                  </a:ext>
                </a:extLst>
              </p:cNvPr>
              <p:cNvSpPr txBox="1"/>
              <p:nvPr/>
            </p:nvSpPr>
            <p:spPr>
              <a:xfrm>
                <a:off x="4904108" y="3858546"/>
                <a:ext cx="2492040" cy="338554"/>
              </a:xfrm>
              <a:prstGeom prst="rect">
                <a:avLst/>
              </a:prstGeom>
              <a:solidFill>
                <a:srgbClr val="F3F3F5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err="1"/>
                  <a:t>Probability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9CD73F-9F4D-3F67-6264-FA13B9D68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8" y="3858546"/>
                <a:ext cx="2492040" cy="338554"/>
              </a:xfrm>
              <a:prstGeom prst="rect">
                <a:avLst/>
              </a:prstGeom>
              <a:blipFill>
                <a:blip r:embed="rId4"/>
                <a:stretch>
                  <a:fillRect l="-1010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C8E47-2AC3-EF58-46D1-4BCD90288C22}"/>
                  </a:ext>
                </a:extLst>
              </p:cNvPr>
              <p:cNvSpPr txBox="1"/>
              <p:nvPr/>
            </p:nvSpPr>
            <p:spPr>
              <a:xfrm>
                <a:off x="4904108" y="4181461"/>
                <a:ext cx="2607740" cy="806311"/>
              </a:xfrm>
              <a:prstGeom prst="rect">
                <a:avLst/>
              </a:prstGeom>
              <a:solidFill>
                <a:srgbClr val="F3F3F5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𝐽𝑢𝑛𝑜</m:t>
                                          </m:r>
                                        </m:sup>
                                      </m:sSub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𝑚𝑜𝑑𝑒𝑙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𝐽𝑢𝑛𝑜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EC8E47-2AC3-EF58-46D1-4BCD90288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8" y="4181461"/>
                <a:ext cx="2607740" cy="806311"/>
              </a:xfrm>
              <a:prstGeom prst="rect">
                <a:avLst/>
              </a:prstGeom>
              <a:blipFill>
                <a:blip r:embed="rId5"/>
                <a:stretch>
                  <a:fillRect l="-6280" t="-92188" b="-1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29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2455FF7-E18B-F542-B223-451628F7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7386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our QMC method Dilute Core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91BDC-A067-DF0C-FFF3-CCA738229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8" r="618"/>
          <a:stretch/>
        </p:blipFill>
        <p:spPr>
          <a:xfrm>
            <a:off x="648182" y="937549"/>
            <a:ext cx="3163207" cy="375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EC531-7E91-A112-A23B-B360BAB4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4886" y="916265"/>
            <a:ext cx="2492040" cy="4081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80E74-2B0E-D976-496D-014596016519}"/>
              </a:ext>
            </a:extLst>
          </p:cNvPr>
          <p:cNvSpPr txBox="1"/>
          <p:nvPr/>
        </p:nvSpPr>
        <p:spPr>
          <a:xfrm>
            <a:off x="3206095" y="4628583"/>
            <a:ext cx="6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env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75DB0-97F4-0C52-C377-3735B79F42C5}"/>
              </a:ext>
            </a:extLst>
          </p:cNvPr>
          <p:cNvSpPr txBox="1"/>
          <p:nvPr/>
        </p:nvSpPr>
        <p:spPr>
          <a:xfrm>
            <a:off x="2608986" y="4628583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trans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DC198-2410-7C43-B282-F264BC373C7F}"/>
              </a:ext>
            </a:extLst>
          </p:cNvPr>
          <p:cNvSpPr txBox="1"/>
          <p:nvPr/>
        </p:nvSpPr>
        <p:spPr>
          <a:xfrm>
            <a:off x="2030947" y="4615467"/>
            <a:ext cx="65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core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B93E0-4779-796B-FFAC-2542558BF30D}"/>
              </a:ext>
            </a:extLst>
          </p:cNvPr>
          <p:cNvSpPr txBox="1"/>
          <p:nvPr/>
        </p:nvSpPr>
        <p:spPr>
          <a:xfrm>
            <a:off x="1478725" y="462858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Z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53F4C-333A-0C46-1390-AC2972FA90A0}"/>
              </a:ext>
            </a:extLst>
          </p:cNvPr>
          <p:cNvSpPr txBox="1"/>
          <p:nvPr/>
        </p:nvSpPr>
        <p:spPr>
          <a:xfrm>
            <a:off x="928365" y="461361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9DC2A-23E8-39F0-DF59-1392F0E57A1A}"/>
              </a:ext>
            </a:extLst>
          </p:cNvPr>
          <p:cNvSpPr txBox="1"/>
          <p:nvPr/>
        </p:nvSpPr>
        <p:spPr>
          <a:xfrm>
            <a:off x="187331" y="344687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4EE8B-99BD-9641-E78D-08482F3730DA}"/>
              </a:ext>
            </a:extLst>
          </p:cNvPr>
          <p:cNvSpPr txBox="1"/>
          <p:nvPr/>
        </p:nvSpPr>
        <p:spPr>
          <a:xfrm>
            <a:off x="145653" y="285346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Z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85D5C-CC32-5E42-B790-B9F1A692BE1F}"/>
              </a:ext>
            </a:extLst>
          </p:cNvPr>
          <p:cNvSpPr txBox="1"/>
          <p:nvPr/>
        </p:nvSpPr>
        <p:spPr>
          <a:xfrm>
            <a:off x="44727" y="2260060"/>
            <a:ext cx="65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core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F270A-5602-4D49-01EB-C2A856F63ED7}"/>
              </a:ext>
            </a:extLst>
          </p:cNvPr>
          <p:cNvSpPr txBox="1"/>
          <p:nvPr/>
        </p:nvSpPr>
        <p:spPr>
          <a:xfrm>
            <a:off x="15982" y="1618435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trans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EE8F33-A188-CB11-A59B-D7412073505D}"/>
              </a:ext>
            </a:extLst>
          </p:cNvPr>
          <p:cNvSpPr txBox="1"/>
          <p:nvPr/>
        </p:nvSpPr>
        <p:spPr>
          <a:xfrm>
            <a:off x="33245" y="1068227"/>
            <a:ext cx="6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env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76DA6-EFEA-2CB6-C21A-FC4144D10EF5}"/>
              </a:ext>
            </a:extLst>
          </p:cNvPr>
          <p:cNvSpPr txBox="1"/>
          <p:nvPr/>
        </p:nvSpPr>
        <p:spPr>
          <a:xfrm>
            <a:off x="6809025" y="2419379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trans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3C465-DB92-8B55-36ED-9092A82CF084}"/>
              </a:ext>
            </a:extLst>
          </p:cNvPr>
          <p:cNvSpPr txBox="1"/>
          <p:nvPr/>
        </p:nvSpPr>
        <p:spPr>
          <a:xfrm>
            <a:off x="6627907" y="3077546"/>
            <a:ext cx="65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core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662382-5EFA-6263-3F16-BE87B5ECBCC3}"/>
              </a:ext>
            </a:extLst>
          </p:cNvPr>
          <p:cNvSpPr txBox="1"/>
          <p:nvPr/>
        </p:nvSpPr>
        <p:spPr>
          <a:xfrm>
            <a:off x="7034279" y="1720964"/>
            <a:ext cx="6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env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0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11952</TotalTime>
  <Words>658</Words>
  <Application>Microsoft Macintosh PowerPoint</Application>
  <PresentationFormat>On-screen Show (16:9)</PresentationFormat>
  <Paragraphs>113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Malgun Gothic</vt:lpstr>
      <vt:lpstr>Arial</vt:lpstr>
      <vt:lpstr>Book Antiqua</vt:lpstr>
      <vt:lpstr>Calibri</vt:lpstr>
      <vt:lpstr>Calibri Light</vt:lpstr>
      <vt:lpstr>Cambria Math</vt:lpstr>
      <vt:lpstr>Office Theme</vt:lpstr>
      <vt:lpstr>PowerPoint Presentation</vt:lpstr>
      <vt:lpstr>Big Questions that my Group Helps Address</vt:lpstr>
      <vt:lpstr>Outline</vt:lpstr>
      <vt:lpstr>PowerPoint Presentation</vt:lpstr>
      <vt:lpstr>PowerPoint Presentation</vt:lpstr>
      <vt:lpstr>What is so Unusual About Planet Saturn?</vt:lpstr>
      <vt:lpstr>PowerPoint Presentation</vt:lpstr>
      <vt:lpstr>Apply our QMC method Dilute Core Models</vt:lpstr>
      <vt:lpstr>Apply our QMC method Dilute Core Models</vt:lpstr>
      <vt:lpstr>Affine Invariance MCMC by Goodman &amp; Weare</vt:lpstr>
      <vt:lpstr>Our Quadratic Monte Carlo Method Explained at http://militzer.berkeley.edu/QMC</vt:lpstr>
      <vt:lpstr>Sampling Details and Prefactors</vt:lpstr>
      <vt:lpstr>In Our Derivation of Prefactors, we follow Green and Mira </vt:lpstr>
      <vt:lpstr>In Our Derivation of Prefactors, we follow Green and Mira </vt:lpstr>
      <vt:lpstr>Our Quadratic Monte Carlo is more Efficient Than The Affine Invariant Sampler (emcee) that Moves Linearly</vt:lpstr>
      <vt:lpstr> Our Test Case: A Ring Potential</vt:lpstr>
      <vt:lpstr>Two Performance Criteria: Autocorrelation &amp; Travel Time</vt:lpstr>
      <vt:lpstr>Comparison: QMC vs Affine Invariant Method</vt:lpstr>
      <vt:lpstr>Comparison: QMC vs Affine Invariance Method</vt:lpstr>
      <vt:lpstr>Our Modified Walk moves</vt:lpstr>
      <vt:lpstr>Our Modified Walk moves: Just Add a Scaling Factor</vt:lpstr>
      <vt:lpstr>Apply our QMC method Dilute Core Models</vt:lpstr>
      <vt:lpstr>Apply our QMC method Dilute Core Models</vt:lpstr>
      <vt:lpstr>Apply our QMC method Dilute Core Models</vt:lpstr>
      <vt:lpstr>Apply our QMC method Dilute Core Models</vt:lpstr>
      <vt:lpstr>Apply our QMC method Dilute Core Models</vt:lpstr>
      <vt:lpstr>How does a 3% density reduction change Z1?</vt:lpstr>
      <vt:lpstr>Conclusions for MC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Holtzman, Miriam</dc:creator>
  <cp:lastModifiedBy>Burkhard Militzer</cp:lastModifiedBy>
  <cp:revision>300</cp:revision>
  <cp:lastPrinted>2023-07-20T15:23:30Z</cp:lastPrinted>
  <dcterms:created xsi:type="dcterms:W3CDTF">2019-01-07T22:39:49Z</dcterms:created>
  <dcterms:modified xsi:type="dcterms:W3CDTF">2024-03-08T20:07:09Z</dcterms:modified>
</cp:coreProperties>
</file>