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1780" r:id="rId2"/>
    <p:sldId id="1781" r:id="rId3"/>
    <p:sldId id="273" r:id="rId4"/>
    <p:sldId id="288" r:id="rId5"/>
    <p:sldId id="1785" r:id="rId6"/>
    <p:sldId id="284" r:id="rId7"/>
    <p:sldId id="274" r:id="rId8"/>
    <p:sldId id="283" r:id="rId9"/>
    <p:sldId id="276" r:id="rId10"/>
    <p:sldId id="281" r:id="rId11"/>
    <p:sldId id="280" r:id="rId12"/>
    <p:sldId id="285" r:id="rId13"/>
    <p:sldId id="286" r:id="rId14"/>
    <p:sldId id="1784" r:id="rId15"/>
    <p:sldId id="178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942093"/>
    <a:srgbClr val="8B4865"/>
    <a:srgbClr val="F4C153"/>
    <a:srgbClr val="82435F"/>
    <a:srgbClr val="6D384F"/>
    <a:srgbClr val="460220"/>
    <a:srgbClr val="460318"/>
    <a:srgbClr val="581194"/>
    <a:srgbClr val="46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008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9" d="100"/>
          <a:sy n="149" d="100"/>
        </p:scale>
        <p:origin x="28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D355BF-D32C-BF4E-8281-FBBF7D7BA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26F26-4ABF-AC4F-9648-E3EE4DCE1E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A3E85-58D1-DE44-BFE7-6CAB151AFFA4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C03CE-A38B-D440-8083-1468D7A0A3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30BE6-53D0-8340-9730-8EE59B88E1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AC85D-840F-8044-9C41-27FD1E44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24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D100D-81D7-264C-B3DB-046536744DC8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9A079-9FB9-4943-BB8B-4F43CD91D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1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6FB525-6603-9148-A85C-77083A3E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2230"/>
            <a:ext cx="7886700" cy="369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A7BE681-1CA6-C74E-B1BF-B9E9DCB9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6" y="20111"/>
            <a:ext cx="6321288" cy="738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449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4085-1148-C749-989E-2B97E6AB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1BE2A38-9574-834E-AB26-8D8718387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2230"/>
            <a:ext cx="7886700" cy="369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4313" indent="-214313">
              <a:buClr>
                <a:schemeClr val="accent5"/>
              </a:buClr>
              <a:buFont typeface="Arial" panose="020B0604020202020204" pitchFamily="34" charset="0"/>
              <a:buChar char="•"/>
              <a:defRPr sz="2700">
                <a:solidFill>
                  <a:srgbClr val="363636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557213" indent="-214313">
              <a:buClr>
                <a:schemeClr val="accent5"/>
              </a:buClr>
              <a:buFont typeface="Arial" panose="020B0604020202020204" pitchFamily="34" charset="0"/>
              <a:buChar char="•"/>
              <a:defRPr sz="1800">
                <a:solidFill>
                  <a:srgbClr val="363636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900113" indent="-214313">
              <a:buClr>
                <a:schemeClr val="accent5"/>
              </a:buClr>
              <a:buFont typeface="Arial" panose="020B0604020202020204" pitchFamily="34" charset="0"/>
              <a:buChar char="•"/>
              <a:defRPr sz="1500">
                <a:solidFill>
                  <a:srgbClr val="363636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243013" indent="-214313">
              <a:buClr>
                <a:schemeClr val="accent5"/>
              </a:buClr>
              <a:buFont typeface="Arial" panose="020B0604020202020204" pitchFamily="34" charset="0"/>
              <a:buChar char="•"/>
              <a:defRPr sz="1350">
                <a:solidFill>
                  <a:srgbClr val="363636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1585913" indent="-214313">
              <a:buClr>
                <a:schemeClr val="accent5"/>
              </a:buClr>
              <a:buFont typeface="Arial" panose="020B0604020202020204" pitchFamily="34" charset="0"/>
              <a:buChar char="•"/>
              <a:defRPr>
                <a:solidFill>
                  <a:srgbClr val="363636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6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9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2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8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1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3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0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0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871B6-B7EF-1F45-A58D-DE832DDE5503}"/>
              </a:ext>
            </a:extLst>
          </p:cNvPr>
          <p:cNvSpPr/>
          <p:nvPr userDrawn="1"/>
        </p:nvSpPr>
        <p:spPr>
          <a:xfrm flipH="1">
            <a:off x="-7179" y="1"/>
            <a:ext cx="9151179" cy="789428"/>
          </a:xfrm>
          <a:prstGeom prst="rect">
            <a:avLst/>
          </a:prstGeom>
          <a:solidFill>
            <a:srgbClr val="46022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082F5D-080B-F343-8BAE-B7BEF641472C}"/>
              </a:ext>
            </a:extLst>
          </p:cNvPr>
          <p:cNvCxnSpPr>
            <a:cxnSpLocks/>
          </p:cNvCxnSpPr>
          <p:nvPr userDrawn="1"/>
        </p:nvCxnSpPr>
        <p:spPr>
          <a:xfrm>
            <a:off x="0" y="789429"/>
            <a:ext cx="9151176" cy="10739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44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C94DD-7F0F-404E-ABFB-1E3CF8D1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70" y="23648"/>
            <a:ext cx="7358816" cy="738646"/>
          </a:xfrm>
        </p:spPr>
        <p:txBody>
          <a:bodyPr>
            <a:normAutofit/>
          </a:bodyPr>
          <a:lstStyle/>
          <a:p>
            <a:r>
              <a:rPr lang="en-US" dirty="0"/>
              <a:t>Tidal Response and Shape of Hot Jupiter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50DE9-9CA5-9040-88AE-186646EBA51A}"/>
              </a:ext>
            </a:extLst>
          </p:cNvPr>
          <p:cNvSpPr/>
          <p:nvPr/>
        </p:nvSpPr>
        <p:spPr>
          <a:xfrm>
            <a:off x="-8997" y="2838616"/>
            <a:ext cx="859787" cy="1738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63BD8B88-8803-3E40-A9E7-88A94E636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9" r="14761"/>
          <a:stretch/>
        </p:blipFill>
        <p:spPr>
          <a:xfrm>
            <a:off x="4934203" y="1807534"/>
            <a:ext cx="3928621" cy="3074626"/>
          </a:xfrm>
          <a:prstGeom prst="rect">
            <a:avLst/>
          </a:prstGeom>
        </p:spPr>
      </p:pic>
      <p:pic>
        <p:nvPicPr>
          <p:cNvPr id="12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513C459-AD53-3948-9D37-0B001F878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256" t="20259" r="13140" b="71266"/>
          <a:stretch/>
        </p:blipFill>
        <p:spPr>
          <a:xfrm>
            <a:off x="-15481" y="969766"/>
            <a:ext cx="9174962" cy="594273"/>
          </a:xfrm>
        </p:spPr>
      </p:pic>
      <p:pic>
        <p:nvPicPr>
          <p:cNvPr id="13" name="Picture 12" descr="492704main_junoartist200904-full_full.jpg">
            <a:extLst>
              <a:ext uri="{FF2B5EF4-FFF2-40B4-BE49-F238E27FC236}">
                <a16:creationId xmlns:a16="http://schemas.microsoft.com/office/drawing/2014/main" id="{ADE09C92-8C7B-3E46-9DBA-2CA6057C0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7" y="1807534"/>
            <a:ext cx="3688802" cy="30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7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C94DD-7F0F-404E-ABFB-1E3CF8D1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70" y="23648"/>
            <a:ext cx="7358816" cy="738646"/>
          </a:xfrm>
        </p:spPr>
        <p:txBody>
          <a:bodyPr>
            <a:normAutofit fontScale="90000"/>
          </a:bodyPr>
          <a:lstStyle/>
          <a:p>
            <a:r>
              <a:rPr lang="en-US" dirty="0"/>
              <a:t>Interior Models of Strongly Irradiated Giant Exoplanets Constructed with CMS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600F5-B3C0-7A43-9547-2A636A719EAF}"/>
              </a:ext>
            </a:extLst>
          </p:cNvPr>
          <p:cNvSpPr/>
          <p:nvPr/>
        </p:nvSpPr>
        <p:spPr>
          <a:xfrm>
            <a:off x="0" y="0"/>
            <a:ext cx="9144000" cy="101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37CFC-0876-C241-8D12-5C1CB43C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033" y="25798"/>
            <a:ext cx="8403116" cy="509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DB82324F-864B-054F-888C-4865631E5B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382" y="2656097"/>
                <a:ext cx="4018175" cy="329713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1800" dirty="0"/>
                  <a:t> is sensitive to planet mass and entropy</a:t>
                </a:r>
              </a:p>
              <a:p>
                <a:pPr marL="285750" indent="-285750"/>
                <a:r>
                  <a:rPr lang="en-US" sz="1800" dirty="0"/>
                  <a:t>Only if both are kept fixed, a simple 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1800" dirty="0"/>
                  <a:t> and core mass fraction emerges that has been cited as a way to infer the core mass of exoplanets (</a:t>
                </a:r>
                <a:r>
                  <a:rPr lang="en-US" sz="1800" dirty="0" err="1"/>
                  <a:t>Batygin</a:t>
                </a:r>
                <a:r>
                  <a:rPr lang="en-US" sz="1800" dirty="0"/>
                  <a:t> 2006, </a:t>
                </a:r>
                <a:r>
                  <a:rPr lang="en-US" sz="1800" dirty="0" err="1"/>
                  <a:t>Ragozzine</a:t>
                </a:r>
                <a:r>
                  <a:rPr lang="en-US" sz="1800" dirty="0"/>
                  <a:t> &amp; Wolf 2009)</a:t>
                </a:r>
                <a:endParaRPr lang="en-US" sz="12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DB82324F-864B-054F-888C-4865631E5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82" y="2656097"/>
                <a:ext cx="4018175" cy="3297138"/>
              </a:xfrm>
              <a:prstGeom prst="rect">
                <a:avLst/>
              </a:prstGeom>
              <a:blipFill>
                <a:blip r:embed="rId3"/>
                <a:stretch>
                  <a:fillRect l="-1577" t="-2308" r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80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C94DD-7F0F-404E-ABFB-1E3CF8D1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648"/>
            <a:ext cx="9144000" cy="7386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A) Nonlinear Regime of Rapid  Rotation </a:t>
            </a:r>
            <a:br>
              <a:rPr lang="en-US" dirty="0"/>
            </a:br>
            <a:r>
              <a:rPr lang="en-US" dirty="0"/>
              <a:t>B) Linear Regime of Slow Rotation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37CFC-0876-C241-8D12-5C1CB43C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64100" y="1472206"/>
            <a:ext cx="4779900" cy="312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16C75-6671-C046-927D-9CD494B5B1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212" y="1472206"/>
            <a:ext cx="3927616" cy="3265873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72B066F-71D3-D749-B638-036D9AF3308F}"/>
              </a:ext>
            </a:extLst>
          </p:cNvPr>
          <p:cNvSpPr txBox="1">
            <a:spLocks/>
          </p:cNvSpPr>
          <p:nvPr/>
        </p:nvSpPr>
        <p:spPr>
          <a:xfrm>
            <a:off x="117359" y="1113544"/>
            <a:ext cx="4127713" cy="32971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400" dirty="0"/>
              <a:t>Regime of rapid rotation: k</a:t>
            </a:r>
            <a:r>
              <a:rPr lang="en-US" sz="1400" baseline="-25000" dirty="0"/>
              <a:t>22</a:t>
            </a:r>
            <a:r>
              <a:rPr lang="en-US" sz="1400" dirty="0"/>
              <a:t> varies nonlinearly.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D77A0BAD-98C2-E042-9943-5E6ABDBBE5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0340" y="1113544"/>
                <a:ext cx="4373803" cy="329713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:r>
                  <a:rPr lang="en-US" sz="1400" dirty="0"/>
                  <a:t>Linear regime of slow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/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D77A0BAD-98C2-E042-9943-5E6ABDBBE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340" y="1113544"/>
                <a:ext cx="4373803" cy="3297138"/>
              </a:xfrm>
              <a:prstGeom prst="rect">
                <a:avLst/>
              </a:prstGeom>
              <a:blipFill>
                <a:blip r:embed="rId4"/>
                <a:stretch>
                  <a:fillRect l="-870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CFA4F2-CB56-CA46-8FD7-E5B4D5ED1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88" y="2709142"/>
            <a:ext cx="1370440" cy="1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1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765C94DD-7F0F-404E-ABFB-1E3CF8D197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" y="23648"/>
                <a:ext cx="9144000" cy="738646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bservations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predict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large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dirty="0"/>
                  <a:t>values</a:t>
                </a: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765C94DD-7F0F-404E-ABFB-1E3CF8D197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23648"/>
                <a:ext cx="9144000" cy="738646"/>
              </a:xfrm>
              <a:blipFill>
                <a:blip r:embed="rId2"/>
                <a:stretch>
                  <a:fillRect t="-3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AB37CFC-0876-C241-8D12-5C1CB43C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0" y="912095"/>
            <a:ext cx="6323516" cy="417184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089549-2CAD-614C-889E-0DA7130C9E0A}"/>
              </a:ext>
            </a:extLst>
          </p:cNvPr>
          <p:cNvCxnSpPr/>
          <p:nvPr/>
        </p:nvCxnSpPr>
        <p:spPr>
          <a:xfrm>
            <a:off x="1710267" y="1388534"/>
            <a:ext cx="5842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0E9F508-E04F-F649-AE10-4EB13FB5693B}"/>
              </a:ext>
            </a:extLst>
          </p:cNvPr>
          <p:cNvSpPr txBox="1"/>
          <p:nvPr/>
        </p:nvSpPr>
        <p:spPr>
          <a:xfrm>
            <a:off x="4775202" y="1114625"/>
            <a:ext cx="2428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Uniform density planet k</a:t>
            </a:r>
            <a:r>
              <a:rPr lang="en-US" sz="1400" baseline="-25000" dirty="0">
                <a:solidFill>
                  <a:srgbClr val="0070C0"/>
                </a:solidFill>
              </a:rPr>
              <a:t>22</a:t>
            </a:r>
            <a:r>
              <a:rPr lang="en-US" sz="1400" dirty="0">
                <a:solidFill>
                  <a:srgbClr val="0070C0"/>
                </a:solidFill>
              </a:rPr>
              <a:t>=1.5</a:t>
            </a:r>
          </a:p>
        </p:txBody>
      </p:sp>
    </p:spTree>
    <p:extLst>
      <p:ext uri="{BB962C8B-B14F-4D97-AF65-F5344CB8AC3E}">
        <p14:creationId xmlns:p14="http://schemas.microsoft.com/office/powerpoint/2010/main" val="410548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765C94DD-7F0F-404E-ABFB-1E3CF8D197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" y="23648"/>
                <a:ext cx="9144000" cy="738646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Interior models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0.6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So all observations with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annot be matched.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765C94DD-7F0F-404E-ABFB-1E3CF8D197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23648"/>
                <a:ext cx="9144000" cy="738646"/>
              </a:xfrm>
              <a:blipFill>
                <a:blip r:embed="rId2"/>
                <a:stretch>
                  <a:fillRect t="-2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AB37CFC-0876-C241-8D12-5C1CB43C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0" y="912095"/>
            <a:ext cx="6323515" cy="417184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C0D354-4876-F449-B7D3-D2629C90529D}"/>
              </a:ext>
            </a:extLst>
          </p:cNvPr>
          <p:cNvCxnSpPr/>
          <p:nvPr/>
        </p:nvCxnSpPr>
        <p:spPr>
          <a:xfrm>
            <a:off x="1710267" y="1388534"/>
            <a:ext cx="5842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8B056BC-0F12-C248-8422-EAAB4564946E}"/>
              </a:ext>
            </a:extLst>
          </p:cNvPr>
          <p:cNvSpPr txBox="1"/>
          <p:nvPr/>
        </p:nvSpPr>
        <p:spPr>
          <a:xfrm>
            <a:off x="4775202" y="1114625"/>
            <a:ext cx="2428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Uniform density planet k</a:t>
            </a:r>
            <a:r>
              <a:rPr lang="en-US" sz="1400" baseline="-25000" dirty="0">
                <a:solidFill>
                  <a:srgbClr val="0070C0"/>
                </a:solidFill>
              </a:rPr>
              <a:t>22</a:t>
            </a:r>
            <a:r>
              <a:rPr lang="en-US" sz="1400" dirty="0">
                <a:solidFill>
                  <a:srgbClr val="0070C0"/>
                </a:solidFill>
              </a:rPr>
              <a:t>=1.5</a:t>
            </a:r>
          </a:p>
        </p:txBody>
      </p:sp>
    </p:spTree>
    <p:extLst>
      <p:ext uri="{BB962C8B-B14F-4D97-AF65-F5344CB8AC3E}">
        <p14:creationId xmlns:p14="http://schemas.microsoft.com/office/powerpoint/2010/main" val="195815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C94DD-7F0F-404E-ABFB-1E3CF8D1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32995"/>
            <a:ext cx="8009466" cy="738646"/>
          </a:xfrm>
        </p:spPr>
        <p:txBody>
          <a:bodyPr>
            <a:normAutofit/>
          </a:bodyPr>
          <a:lstStyle/>
          <a:p>
            <a:r>
              <a:rPr lang="en-US" dirty="0"/>
              <a:t>Why does k</a:t>
            </a:r>
            <a:r>
              <a:rPr lang="en-US" baseline="-25000" dirty="0"/>
              <a:t>22</a:t>
            </a:r>
            <a:r>
              <a:rPr lang="en-US" dirty="0"/>
              <a:t> depend on core mass fraction?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50DE9-9CA5-9040-88AE-186646EBA51A}"/>
              </a:ext>
            </a:extLst>
          </p:cNvPr>
          <p:cNvSpPr/>
          <p:nvPr/>
        </p:nvSpPr>
        <p:spPr>
          <a:xfrm>
            <a:off x="-8997" y="2838616"/>
            <a:ext cx="859787" cy="1738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9BF0FB-CE37-E646-A8E4-F5B01216973C}"/>
              </a:ext>
            </a:extLst>
          </p:cNvPr>
          <p:cNvSpPr/>
          <p:nvPr/>
        </p:nvSpPr>
        <p:spPr bwMode="auto">
          <a:xfrm>
            <a:off x="6726325" y="1050114"/>
            <a:ext cx="2278207" cy="22782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165275-FA76-FC42-BB7A-9C3A143EDDB5}"/>
              </a:ext>
            </a:extLst>
          </p:cNvPr>
          <p:cNvSpPr/>
          <p:nvPr/>
        </p:nvSpPr>
        <p:spPr bwMode="auto">
          <a:xfrm>
            <a:off x="7620082" y="1943870"/>
            <a:ext cx="490691" cy="49069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1D1DE7-4A32-D041-80ED-0697478FFC7E}"/>
              </a:ext>
            </a:extLst>
          </p:cNvPr>
          <p:cNvSpPr/>
          <p:nvPr/>
        </p:nvSpPr>
        <p:spPr bwMode="auto">
          <a:xfrm>
            <a:off x="3985288" y="1050113"/>
            <a:ext cx="2278207" cy="22782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3CB170-A898-D942-886B-FD32B3943BAC}"/>
              </a:ext>
            </a:extLst>
          </p:cNvPr>
          <p:cNvSpPr/>
          <p:nvPr/>
        </p:nvSpPr>
        <p:spPr>
          <a:xfrm>
            <a:off x="3816291" y="3441034"/>
            <a:ext cx="261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Uniform density planet</a:t>
            </a:r>
          </a:p>
          <a:p>
            <a:pPr algn="ctr"/>
            <a:r>
              <a:rPr lang="en-US" dirty="0"/>
              <a:t>k</a:t>
            </a:r>
            <a:r>
              <a:rPr lang="en-US" baseline="-25000" dirty="0"/>
              <a:t>22</a:t>
            </a:r>
            <a:r>
              <a:rPr lang="en-US" dirty="0"/>
              <a:t>=1.5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EFB52E-5DDE-9C40-9031-7C949092BF85}"/>
                  </a:ext>
                </a:extLst>
              </p:cNvPr>
              <p:cNvSpPr/>
              <p:nvPr/>
            </p:nvSpPr>
            <p:spPr>
              <a:xfrm>
                <a:off x="6494910" y="3441034"/>
                <a:ext cx="2616200" cy="649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Concentrate mass in core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EFB52E-5DDE-9C40-9031-7C949092B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910" y="3441034"/>
                <a:ext cx="2616200" cy="649409"/>
              </a:xfrm>
              <a:prstGeom prst="rect">
                <a:avLst/>
              </a:prstGeom>
              <a:blipFill>
                <a:blip r:embed="rId2"/>
                <a:stretch>
                  <a:fillRect l="-483" t="-3774" r="-48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2014D8-64A7-2F49-9A9A-65530052E2F8}"/>
                  </a:ext>
                </a:extLst>
              </p:cNvPr>
              <p:cNvSpPr/>
              <p:nvPr/>
            </p:nvSpPr>
            <p:spPr>
              <a:xfrm>
                <a:off x="165597" y="1378105"/>
                <a:ext cx="3367558" cy="659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𝑡𝑖𝑑𝑒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3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2014D8-64A7-2F49-9A9A-65530052E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7" y="1378105"/>
                <a:ext cx="3367558" cy="659604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E6B3574-A20F-FB45-B775-E3671A1BE32C}"/>
                  </a:ext>
                </a:extLst>
              </p:cNvPr>
              <p:cNvSpPr/>
              <p:nvPr/>
            </p:nvSpPr>
            <p:spPr>
              <a:xfrm>
                <a:off x="-8997" y="2451683"/>
                <a:ext cx="3367558" cy="776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𝑡𝑖𝑑𝑒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𝑝𝑒𝑟𝑡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𝑙𝑎𝑛𝑒𝑡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𝑝𝑙𝑎𝑛𝑒𝑡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𝑜𝑟𝑏𝑖𝑡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E6B3574-A20F-FB45-B775-E3671A1BE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97" y="2451683"/>
                <a:ext cx="3367558" cy="7766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5908F45-44B5-0940-A5CF-9641E23F9DED}"/>
                  </a:ext>
                </a:extLst>
              </p:cNvPr>
              <p:cNvSpPr/>
              <p:nvPr/>
            </p:nvSpPr>
            <p:spPr>
              <a:xfrm>
                <a:off x="-339643" y="3328559"/>
                <a:ext cx="3367558" cy="749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𝑝𝑙𝑎𝑛𝑒𝑡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𝑙𝑎𝑛𝑒𝑡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5908F45-44B5-0940-A5CF-9641E23F9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643" y="3328559"/>
                <a:ext cx="3367558" cy="749885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83A6B137-F0CF-1B45-8AE8-9D757DD8F5F6}"/>
              </a:ext>
            </a:extLst>
          </p:cNvPr>
          <p:cNvSpPr txBox="1">
            <a:spLocks/>
          </p:cNvSpPr>
          <p:nvPr/>
        </p:nvSpPr>
        <p:spPr>
          <a:xfrm>
            <a:off x="101611" y="923181"/>
            <a:ext cx="3146341" cy="32971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Definition</a:t>
            </a:r>
            <a:endParaRPr lang="en-US" sz="135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3938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C94DD-7F0F-404E-ABFB-1E3CF8D1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648"/>
            <a:ext cx="9144000" cy="7386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37CFC-0876-C241-8D12-5C1CB43C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505" y="1288056"/>
            <a:ext cx="4683319" cy="3095832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4A5B06C-58B5-8644-B098-73576B88123E}"/>
              </a:ext>
            </a:extLst>
          </p:cNvPr>
          <p:cNvSpPr txBox="1">
            <a:spLocks/>
          </p:cNvSpPr>
          <p:nvPr/>
        </p:nvSpPr>
        <p:spPr>
          <a:xfrm>
            <a:off x="5135497" y="1152915"/>
            <a:ext cx="3738159" cy="37689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0000"/>
                </a:solidFill>
              </a:rPr>
              <a:t>All existing measurements/predictions with k</a:t>
            </a:r>
            <a:r>
              <a:rPr lang="en-US" sz="1500" b="1" baseline="-25000" dirty="0">
                <a:solidFill>
                  <a:srgbClr val="FF0000"/>
                </a:solidFill>
              </a:rPr>
              <a:t>22</a:t>
            </a:r>
            <a:r>
              <a:rPr lang="en-US" sz="1500" b="1" dirty="0">
                <a:solidFill>
                  <a:srgbClr val="FF0000"/>
                </a:solidFill>
              </a:rPr>
              <a:t>&gt;0.6 are unrealistic. </a:t>
            </a:r>
            <a:r>
              <a:rPr lang="en-US" sz="1500" dirty="0"/>
              <a:t>Density changes too much throughout a giant planet’s interior.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Observations need to be reinterpreted. Bouma (2020) attributes TTV to an unseen companion of WASP-4B.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k</a:t>
            </a:r>
            <a:r>
              <a:rPr lang="en-US" sz="1500" baseline="-25000" dirty="0"/>
              <a:t>22</a:t>
            </a:r>
            <a:r>
              <a:rPr lang="en-US" sz="1500" dirty="0"/>
              <a:t> is affected by </a:t>
            </a:r>
            <a:r>
              <a:rPr lang="en-US" sz="1500" b="1" dirty="0">
                <a:solidFill>
                  <a:srgbClr val="FF0000"/>
                </a:solidFill>
              </a:rPr>
              <a:t>planet mass, core mass</a:t>
            </a:r>
            <a:r>
              <a:rPr lang="en-US" sz="1500" dirty="0"/>
              <a:t>, and </a:t>
            </a:r>
            <a:r>
              <a:rPr lang="en-US" sz="1500" b="1" dirty="0">
                <a:solidFill>
                  <a:srgbClr val="FF0000"/>
                </a:solidFill>
              </a:rPr>
              <a:t>interior entropy</a:t>
            </a:r>
            <a:r>
              <a:rPr lang="en-US" sz="15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Tides change a planet’s shape. The </a:t>
            </a:r>
            <a:r>
              <a:rPr lang="en-US" sz="1500" b="1" dirty="0">
                <a:solidFill>
                  <a:srgbClr val="FF0000"/>
                </a:solidFill>
              </a:rPr>
              <a:t>apparent radius is smaller </a:t>
            </a:r>
            <a:r>
              <a:rPr lang="en-US" sz="1500" dirty="0"/>
              <a:t>than that of an unperturbed planet by up to </a:t>
            </a:r>
            <a:r>
              <a:rPr lang="en-US" sz="1500" b="1" dirty="0">
                <a:solidFill>
                  <a:srgbClr val="FF0000"/>
                </a:solidFill>
              </a:rPr>
              <a:t>4%</a:t>
            </a:r>
            <a:r>
              <a:rPr lang="en-US" sz="1500" dirty="0"/>
              <a:t>.</a:t>
            </a:r>
          </a:p>
          <a:p>
            <a:pPr>
              <a:lnSpc>
                <a:spcPct val="110000"/>
              </a:lnSpc>
            </a:pPr>
            <a:endParaRPr lang="en-US" sz="1350" dirty="0"/>
          </a:p>
          <a:p>
            <a:pPr>
              <a:lnSpc>
                <a:spcPct val="110000"/>
              </a:lnSpc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225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C94DD-7F0F-404E-ABFB-1E3CF8D1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Concentric Maclaurin Spheroid (CMS) theory for rotating bodies</a:t>
            </a:r>
          </a:p>
        </p:txBody>
      </p:sp>
      <p:pic>
        <p:nvPicPr>
          <p:cNvPr id="9" name="Picture 8" descr="Screen Shot 2017-04-11 at 8.27.57 AM.png">
            <a:extLst>
              <a:ext uri="{FF2B5EF4-FFF2-40B4-BE49-F238E27FC236}">
                <a16:creationId xmlns:a16="http://schemas.microsoft.com/office/drawing/2014/main" id="{FE238972-88DE-0C4D-B571-8FB32DE35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0" y="3824654"/>
            <a:ext cx="3291068" cy="1249805"/>
          </a:xfrm>
          <a:prstGeom prst="rect">
            <a:avLst/>
          </a:prstGeom>
        </p:spPr>
      </p:pic>
      <p:pic>
        <p:nvPicPr>
          <p:cNvPr id="10" name="Picture 9" descr="spheroid.pdf">
            <a:extLst>
              <a:ext uri="{FF2B5EF4-FFF2-40B4-BE49-F238E27FC236}">
                <a16:creationId xmlns:a16="http://schemas.microsoft.com/office/drawing/2014/main" id="{F1583460-901A-6C46-8542-57090E2E6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0" y="831831"/>
            <a:ext cx="3867502" cy="25927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5F916B-6306-1642-A6A8-5EBFC5D2774F}"/>
              </a:ext>
            </a:extLst>
          </p:cNvPr>
          <p:cNvSpPr txBox="1"/>
          <p:nvPr/>
        </p:nvSpPr>
        <p:spPr>
          <a:xfrm>
            <a:off x="5177026" y="3597131"/>
            <a:ext cx="34515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Concentric Maclaurin Spheroid </a:t>
            </a:r>
          </a:p>
          <a:p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Method, Hubbard, </a:t>
            </a:r>
            <a:r>
              <a:rPr lang="en-US" dirty="0" err="1">
                <a:latin typeface="Book Antiqua" charset="0"/>
                <a:ea typeface="Book Antiqua" charset="0"/>
                <a:cs typeface="Book Antiqua" charset="0"/>
              </a:rPr>
              <a:t>ApJ</a:t>
            </a:r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 (2013)</a:t>
            </a:r>
          </a:p>
          <a:p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Accelerated CMS method</a:t>
            </a:r>
          </a:p>
          <a:p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Militzer et al, </a:t>
            </a:r>
            <a:r>
              <a:rPr lang="en-US" dirty="0" err="1">
                <a:latin typeface="Book Antiqua" charset="0"/>
                <a:ea typeface="Book Antiqua" charset="0"/>
                <a:cs typeface="Book Antiqua" charset="0"/>
              </a:rPr>
              <a:t>ApJ</a:t>
            </a:r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 (2019)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438F88-896E-E74F-85ED-034E6BD1F0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12748" y="979745"/>
            <a:ext cx="4124960" cy="2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10C6A641-44A5-CC4E-859D-7DD40F9E1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12617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C94DD-7F0F-404E-ABFB-1E3CF8D1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70" y="23648"/>
            <a:ext cx="7358816" cy="738646"/>
          </a:xfrm>
        </p:spPr>
        <p:txBody>
          <a:bodyPr>
            <a:normAutofit fontScale="90000"/>
          </a:bodyPr>
          <a:lstStyle/>
          <a:p>
            <a:r>
              <a:rPr lang="en-US" dirty="0"/>
              <a:t>Two types of tidal interactions of giant planets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50DE9-9CA5-9040-88AE-186646EBA51A}"/>
              </a:ext>
            </a:extLst>
          </p:cNvPr>
          <p:cNvSpPr/>
          <p:nvPr/>
        </p:nvSpPr>
        <p:spPr>
          <a:xfrm>
            <a:off x="-8997" y="2838616"/>
            <a:ext cx="859787" cy="1738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63BD8B88-8803-3E40-A9E7-88A94E636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9" r="14761"/>
          <a:stretch/>
        </p:blipFill>
        <p:spPr>
          <a:xfrm>
            <a:off x="5070814" y="2136763"/>
            <a:ext cx="3671019" cy="2873021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38A0E2D-6538-E349-9CB4-7CCE4C37F893}"/>
              </a:ext>
            </a:extLst>
          </p:cNvPr>
          <p:cNvSpPr txBox="1">
            <a:spLocks/>
          </p:cNvSpPr>
          <p:nvPr/>
        </p:nvSpPr>
        <p:spPr>
          <a:xfrm>
            <a:off x="4863381" y="854168"/>
            <a:ext cx="4085886" cy="32971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Exoplanet is tidally locked to </a:t>
            </a:r>
            <a:r>
              <a:rPr lang="en-US" sz="1500" b="1" dirty="0">
                <a:solidFill>
                  <a:srgbClr val="FF0000"/>
                </a:solidFill>
              </a:rPr>
              <a:t>host star </a:t>
            </a:r>
            <a:r>
              <a:rPr lang="en-US" sz="1500" dirty="0"/>
              <a:t>which acts as tidal </a:t>
            </a:r>
            <a:r>
              <a:rPr lang="en-US" sz="1500" dirty="0" err="1"/>
              <a:t>perturber</a:t>
            </a:r>
            <a:r>
              <a:rPr lang="en-US" sz="1500" dirty="0"/>
              <a:t>. Rotation is thus slow. 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Planet changes shape. Apparent radius reduced by up to 4%.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Planet’s gravity field changes. (other planets)</a:t>
            </a: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B143BDC-FB34-F44A-B077-269E10F1FABF}"/>
              </a:ext>
            </a:extLst>
          </p:cNvPr>
          <p:cNvSpPr txBox="1">
            <a:spLocks/>
          </p:cNvSpPr>
          <p:nvPr/>
        </p:nvSpPr>
        <p:spPr>
          <a:xfrm>
            <a:off x="420895" y="854168"/>
            <a:ext cx="4235051" cy="32971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Planet interacts with </a:t>
            </a:r>
            <a:r>
              <a:rPr lang="en-US" sz="1500" b="1" dirty="0">
                <a:solidFill>
                  <a:srgbClr val="FF0000"/>
                </a:solidFill>
              </a:rPr>
              <a:t>orbiting satellites </a:t>
            </a:r>
            <a:r>
              <a:rPr lang="en-US" sz="1500" dirty="0"/>
              <a:t>that may introduce dynamic tidal effects. 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Static tidal calculation k</a:t>
            </a:r>
            <a:r>
              <a:rPr lang="en-US" sz="1500" baseline="-25000" dirty="0"/>
              <a:t>22</a:t>
            </a:r>
            <a:r>
              <a:rPr lang="en-US" sz="1500" dirty="0"/>
              <a:t>=0.590 (Wahl 2020)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Juno mission k</a:t>
            </a:r>
            <a:r>
              <a:rPr lang="en-US" sz="1500" baseline="-25000" dirty="0"/>
              <a:t>22</a:t>
            </a:r>
            <a:r>
              <a:rPr lang="en-US" sz="1500" dirty="0"/>
              <a:t>=0.565 ± 0.006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 err="1"/>
              <a:t>Idini</a:t>
            </a:r>
            <a:r>
              <a:rPr lang="en-US" sz="1500" dirty="0"/>
              <a:t> (2021): Coriolis acceleration ∆k</a:t>
            </a:r>
            <a:r>
              <a:rPr lang="en-US" sz="1500" baseline="-25000" dirty="0"/>
              <a:t>22</a:t>
            </a:r>
            <a:r>
              <a:rPr lang="en-US" sz="1500" dirty="0"/>
              <a:t> = −4%</a:t>
            </a:r>
            <a:endParaRPr lang="en-US" sz="12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B482A37-7F53-0B48-8759-1E05091A1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000" r="6250" b="4483"/>
          <a:stretch>
            <a:fillRect/>
          </a:stretch>
        </p:blipFill>
        <p:spPr bwMode="auto">
          <a:xfrm>
            <a:off x="759685" y="2220823"/>
            <a:ext cx="3313502" cy="27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29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C94DD-7F0F-404E-ABFB-1E3CF8D1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32995"/>
            <a:ext cx="8009466" cy="738646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Definition of tidal perturbation. Love number k</a:t>
            </a:r>
            <a:r>
              <a:rPr lang="en-US" baseline="-25000" dirty="0"/>
              <a:t>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50DE9-9CA5-9040-88AE-186646EBA51A}"/>
              </a:ext>
            </a:extLst>
          </p:cNvPr>
          <p:cNvSpPr/>
          <p:nvPr/>
        </p:nvSpPr>
        <p:spPr>
          <a:xfrm>
            <a:off x="-8997" y="2838616"/>
            <a:ext cx="859787" cy="1738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9BF0FB-CE37-E646-A8E4-F5B01216973C}"/>
              </a:ext>
            </a:extLst>
          </p:cNvPr>
          <p:cNvSpPr/>
          <p:nvPr/>
        </p:nvSpPr>
        <p:spPr bwMode="auto">
          <a:xfrm>
            <a:off x="7566041" y="-172189"/>
            <a:ext cx="6021609" cy="60216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2014D8-64A7-2F49-9A9A-65530052E2F8}"/>
                  </a:ext>
                </a:extLst>
              </p:cNvPr>
              <p:cNvSpPr/>
              <p:nvPr/>
            </p:nvSpPr>
            <p:spPr>
              <a:xfrm>
                <a:off x="1316389" y="797418"/>
                <a:ext cx="3367558" cy="659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𝑡𝑖𝑑𝑒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3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2014D8-64A7-2F49-9A9A-65530052E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389" y="797418"/>
                <a:ext cx="3367558" cy="659604"/>
              </a:xfrm>
              <a:prstGeom prst="rect">
                <a:avLst/>
              </a:prstGeom>
              <a:blipFill>
                <a:blip r:embed="rId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E6B3574-A20F-FB45-B775-E3671A1BE32C}"/>
                  </a:ext>
                </a:extLst>
              </p:cNvPr>
              <p:cNvSpPr/>
              <p:nvPr/>
            </p:nvSpPr>
            <p:spPr>
              <a:xfrm>
                <a:off x="-219758" y="1658922"/>
                <a:ext cx="2872440" cy="602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𝑡𝑖𝑑𝑒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=−3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𝑝𝑒𝑟𝑡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𝑙𝑎𝑛𝑒𝑡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𝑝𝑙𝑎𝑛𝑒𝑡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𝑜𝑟𝑏𝑖𝑡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E6B3574-A20F-FB45-B775-E3671A1BE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758" y="1658922"/>
                <a:ext cx="2872440" cy="602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5908F45-44B5-0940-A5CF-9641E23F9DED}"/>
                  </a:ext>
                </a:extLst>
              </p:cNvPr>
              <p:cNvSpPr/>
              <p:nvPr/>
            </p:nvSpPr>
            <p:spPr>
              <a:xfrm>
                <a:off x="-489934" y="2198566"/>
                <a:ext cx="2872440" cy="602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𝑝𝑙𝑎𝑛𝑒𝑡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𝑙𝑎𝑛𝑒𝑡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5908F45-44B5-0940-A5CF-9641E23F9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9934" y="2198566"/>
                <a:ext cx="2872440" cy="602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83A6B137-F0CF-1B45-8AE8-9D757DD8F5F6}"/>
              </a:ext>
            </a:extLst>
          </p:cNvPr>
          <p:cNvSpPr txBox="1">
            <a:spLocks/>
          </p:cNvSpPr>
          <p:nvPr/>
        </p:nvSpPr>
        <p:spPr>
          <a:xfrm>
            <a:off x="123568" y="869966"/>
            <a:ext cx="1274472" cy="8392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500" b="1" dirty="0"/>
              <a:t>Perturbation of gravity</a:t>
            </a:r>
            <a:endParaRPr lang="en-US" sz="135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06D9F3-005A-BF46-9488-E6C3E24405B5}"/>
              </a:ext>
            </a:extLst>
          </p:cNvPr>
          <p:cNvSpPr/>
          <p:nvPr/>
        </p:nvSpPr>
        <p:spPr bwMode="auto">
          <a:xfrm>
            <a:off x="3786135" y="1807531"/>
            <a:ext cx="2646565" cy="20744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1D1DE7-4A32-D041-80ED-0697478FFC7E}"/>
              </a:ext>
            </a:extLst>
          </p:cNvPr>
          <p:cNvSpPr/>
          <p:nvPr/>
        </p:nvSpPr>
        <p:spPr bwMode="auto">
          <a:xfrm>
            <a:off x="3970258" y="1707907"/>
            <a:ext cx="2278207" cy="227820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8B5469-DD50-FC48-83B7-313E8F12B1BE}"/>
              </a:ext>
            </a:extLst>
          </p:cNvPr>
          <p:cNvCxnSpPr>
            <a:cxnSpLocks/>
            <a:stCxn id="16" idx="2"/>
          </p:cNvCxnSpPr>
          <p:nvPr/>
        </p:nvCxnSpPr>
        <p:spPr>
          <a:xfrm flipV="1">
            <a:off x="3786135" y="2838616"/>
            <a:ext cx="6006451" cy="6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71A54F0-425E-8340-8C2A-9EB85C633E33}"/>
              </a:ext>
            </a:extLst>
          </p:cNvPr>
          <p:cNvSpPr/>
          <p:nvPr/>
        </p:nvSpPr>
        <p:spPr>
          <a:xfrm>
            <a:off x="4189058" y="2191805"/>
            <a:ext cx="1970308" cy="99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dirty="0"/>
              <a:t>Planet’s shape and gravity field perturbed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FDB2F6-EC73-2543-8CAF-FA59A4127003}"/>
              </a:ext>
            </a:extLst>
          </p:cNvPr>
          <p:cNvSpPr/>
          <p:nvPr/>
        </p:nvSpPr>
        <p:spPr>
          <a:xfrm>
            <a:off x="7659313" y="3000014"/>
            <a:ext cx="1970308" cy="99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dirty="0" err="1"/>
              <a:t>Perturber’s</a:t>
            </a:r>
            <a:r>
              <a:rPr lang="en-US" dirty="0"/>
              <a:t> shape and gravity field also changes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EFD608C2-7661-1F42-B484-0429771CA1DA}"/>
              </a:ext>
            </a:extLst>
          </p:cNvPr>
          <p:cNvSpPr txBox="1">
            <a:spLocks/>
          </p:cNvSpPr>
          <p:nvPr/>
        </p:nvSpPr>
        <p:spPr>
          <a:xfrm>
            <a:off x="15324" y="3340621"/>
            <a:ext cx="3937613" cy="176271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500" u="sng" dirty="0"/>
              <a:t>Static tides: </a:t>
            </a:r>
            <a:r>
              <a:rPr lang="en-US" sz="1500" dirty="0"/>
              <a:t>Infinite time to establish hydrostatic equilibrium. Tidally locked case. Potential theory applies. Often a very good approximation. </a:t>
            </a:r>
            <a:r>
              <a:rPr lang="en-US" sz="1500" dirty="0" err="1"/>
              <a:t>E.g</a:t>
            </a:r>
            <a:r>
              <a:rPr lang="en-US" sz="1500" dirty="0"/>
              <a:t> Jupiter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u="sng" dirty="0"/>
              <a:t>Dynamic tides: </a:t>
            </a:r>
            <a:r>
              <a:rPr lang="en-US" sz="1400" dirty="0"/>
              <a:t>Orbital frequency and rotation frequency differ. </a:t>
            </a:r>
            <a:r>
              <a:rPr lang="en-US" sz="1400" dirty="0" err="1"/>
              <a:t>Perturber</a:t>
            </a:r>
            <a:r>
              <a:rPr lang="en-US" sz="1400" dirty="0"/>
              <a:t> supplies energy. Tidal heating strong if orbits eccentric. </a:t>
            </a:r>
            <a:endParaRPr lang="en-US" sz="135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AE9E91AB-429A-A949-8044-7B828C9C46ED}"/>
              </a:ext>
            </a:extLst>
          </p:cNvPr>
          <p:cNvSpPr txBox="1">
            <a:spLocks/>
          </p:cNvSpPr>
          <p:nvPr/>
        </p:nvSpPr>
        <p:spPr>
          <a:xfrm>
            <a:off x="5029634" y="913594"/>
            <a:ext cx="1956381" cy="8392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500" b="1" dirty="0"/>
              <a:t>Shape Love number: h = 1 + k</a:t>
            </a:r>
            <a:r>
              <a:rPr lang="en-US" sz="1500" b="1" baseline="-25000" dirty="0"/>
              <a:t>22</a:t>
            </a:r>
            <a:endParaRPr lang="en-US" sz="135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507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C94DD-7F0F-404E-ABFB-1E3CF8D1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70" y="23648"/>
            <a:ext cx="7358816" cy="738646"/>
          </a:xfrm>
        </p:spPr>
        <p:txBody>
          <a:bodyPr>
            <a:normAutofit fontScale="90000"/>
          </a:bodyPr>
          <a:lstStyle/>
          <a:p>
            <a:r>
              <a:rPr lang="en-US" dirty="0"/>
              <a:t>Interior Models of Strongly Irradiated Giant Exoplanets Constructed with CMS Method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0E3836C-66AE-8541-AA15-F89312F4FAB3}"/>
              </a:ext>
            </a:extLst>
          </p:cNvPr>
          <p:cNvSpPr txBox="1">
            <a:spLocks/>
          </p:cNvSpPr>
          <p:nvPr/>
        </p:nvSpPr>
        <p:spPr>
          <a:xfrm>
            <a:off x="-8997" y="1080839"/>
            <a:ext cx="3146341" cy="329713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500" dirty="0"/>
              <a:t>We first performed radiative transfer calculations to relate the planet’s equilibrium temperature, </a:t>
            </a:r>
            <a:r>
              <a:rPr lang="en-US" sz="1500" dirty="0" err="1"/>
              <a:t>T</a:t>
            </a:r>
            <a:r>
              <a:rPr lang="en-US" sz="1500" baseline="-25000" dirty="0" err="1"/>
              <a:t>eq</a:t>
            </a:r>
            <a:r>
              <a:rPr lang="en-US" sz="1500" dirty="0"/>
              <a:t>, to its interior entropy. (</a:t>
            </a:r>
            <a:r>
              <a:rPr lang="en-US" sz="1500" dirty="0" err="1"/>
              <a:t>Thorngren</a:t>
            </a:r>
            <a:r>
              <a:rPr lang="en-US" sz="1500" dirty="0"/>
              <a:t> &amp; Fortney, 2018, AJ, 155, 214)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Planets tidally locked to host star. Rotation is thus slow.</a:t>
            </a:r>
          </a:p>
          <a:p>
            <a:pPr>
              <a:lnSpc>
                <a:spcPct val="110000"/>
              </a:lnSpc>
            </a:pPr>
            <a:r>
              <a:rPr lang="en-US" sz="1500" dirty="0">
                <a:solidFill>
                  <a:schemeClr val="bg1"/>
                </a:solidFill>
              </a:rPr>
              <a:t>Constructed Interior models with homogenous envelopes with CMS.</a:t>
            </a:r>
          </a:p>
          <a:p>
            <a:pPr>
              <a:lnSpc>
                <a:spcPct val="110000"/>
              </a:lnSpc>
            </a:pPr>
            <a:r>
              <a:rPr lang="en-US" sz="1500" dirty="0">
                <a:solidFill>
                  <a:schemeClr val="bg1"/>
                </a:solidFill>
              </a:rPr>
              <a:t>Match mass and radius under two assumptions </a:t>
            </a:r>
          </a:p>
          <a:p>
            <a:pPr lvl="1">
              <a:lnSpc>
                <a:spcPct val="110000"/>
              </a:lnSpc>
            </a:pPr>
            <a:r>
              <a:rPr lang="en-US" sz="1350" dirty="0">
                <a:solidFill>
                  <a:schemeClr val="bg1"/>
                </a:solidFill>
              </a:rPr>
              <a:t>a) No core, all Z in envelope</a:t>
            </a:r>
          </a:p>
          <a:p>
            <a:pPr lvl="1">
              <a:lnSpc>
                <a:spcPct val="110000"/>
              </a:lnSpc>
            </a:pPr>
            <a:r>
              <a:rPr lang="en-US" sz="1350" dirty="0">
                <a:solidFill>
                  <a:schemeClr val="bg1"/>
                </a:solidFill>
              </a:rPr>
              <a:t>b) Maximal core, no Z in envelope</a:t>
            </a:r>
          </a:p>
          <a:p>
            <a:pPr>
              <a:lnSpc>
                <a:spcPct val="110000"/>
              </a:lnSpc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14667-BBBC-FE40-BF95-4C116C8F17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01191" y="1028200"/>
            <a:ext cx="5742739" cy="37659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1F25F1-F2A0-D34E-A74D-6311F6AF9180}"/>
              </a:ext>
            </a:extLst>
          </p:cNvPr>
          <p:cNvSpPr txBox="1"/>
          <p:nvPr/>
        </p:nvSpPr>
        <p:spPr>
          <a:xfrm>
            <a:off x="8402002" y="4577071"/>
            <a:ext cx="591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A. Hurt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50DE9-9CA5-9040-88AE-186646EBA51A}"/>
              </a:ext>
            </a:extLst>
          </p:cNvPr>
          <p:cNvSpPr/>
          <p:nvPr/>
        </p:nvSpPr>
        <p:spPr>
          <a:xfrm>
            <a:off x="-8997" y="2838616"/>
            <a:ext cx="859787" cy="1738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9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C94DD-7F0F-404E-ABFB-1E3CF8D1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70" y="23648"/>
            <a:ext cx="7358816" cy="738646"/>
          </a:xfrm>
        </p:spPr>
        <p:txBody>
          <a:bodyPr>
            <a:normAutofit fontScale="90000"/>
          </a:bodyPr>
          <a:lstStyle/>
          <a:p>
            <a:r>
              <a:rPr lang="en-US" dirty="0"/>
              <a:t>Interior Models of Strongly Irradiated Giant Exoplanets Constructed with CMS Method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0E3836C-66AE-8541-AA15-F89312F4FAB3}"/>
              </a:ext>
            </a:extLst>
          </p:cNvPr>
          <p:cNvSpPr txBox="1">
            <a:spLocks/>
          </p:cNvSpPr>
          <p:nvPr/>
        </p:nvSpPr>
        <p:spPr>
          <a:xfrm>
            <a:off x="-8997" y="1080839"/>
            <a:ext cx="3146341" cy="329713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500" dirty="0"/>
              <a:t>We first performed radiative transfer calculations to relate the planet’s equilibrium temperature, </a:t>
            </a:r>
            <a:r>
              <a:rPr lang="en-US" sz="1500" dirty="0" err="1"/>
              <a:t>T</a:t>
            </a:r>
            <a:r>
              <a:rPr lang="en-US" sz="1500" baseline="-25000" dirty="0" err="1"/>
              <a:t>eq</a:t>
            </a:r>
            <a:r>
              <a:rPr lang="en-US" sz="1500" dirty="0"/>
              <a:t>, to its interior entropy. (</a:t>
            </a:r>
            <a:r>
              <a:rPr lang="en-US" sz="1500" dirty="0" err="1"/>
              <a:t>Thorngren</a:t>
            </a:r>
            <a:r>
              <a:rPr lang="en-US" sz="1500" dirty="0"/>
              <a:t> &amp; Fortney, 2018, AJ, 155, 214)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Planets tidally locked to host star. Rotation is thus slow.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Constructed Interior models with homogenous envelopes with CMS.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Match mass and radius under two assumptions </a:t>
            </a:r>
          </a:p>
          <a:p>
            <a:pPr lvl="1">
              <a:lnSpc>
                <a:spcPct val="110000"/>
              </a:lnSpc>
            </a:pPr>
            <a:r>
              <a:rPr lang="en-US" sz="1350" dirty="0"/>
              <a:t>a) No core, all Z in envelope</a:t>
            </a:r>
          </a:p>
          <a:p>
            <a:pPr lvl="1">
              <a:lnSpc>
                <a:spcPct val="110000"/>
              </a:lnSpc>
            </a:pPr>
            <a:r>
              <a:rPr lang="en-US" sz="1350" dirty="0"/>
              <a:t>b) Maximal core, no Z in envelope</a:t>
            </a:r>
          </a:p>
          <a:p>
            <a:pPr>
              <a:lnSpc>
                <a:spcPct val="110000"/>
              </a:lnSpc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14667-BBBC-FE40-BF95-4C116C8F17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01191" y="965509"/>
            <a:ext cx="5742739" cy="38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C94DD-7F0F-404E-ABFB-1E3CF8D1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70" y="23648"/>
            <a:ext cx="7358816" cy="738646"/>
          </a:xfrm>
        </p:spPr>
        <p:txBody>
          <a:bodyPr>
            <a:normAutofit fontScale="90000"/>
          </a:bodyPr>
          <a:lstStyle/>
          <a:p>
            <a:r>
              <a:rPr lang="en-US" dirty="0"/>
              <a:t>Interior Models of Strongly Irradiated Giant Exoplanets Constructed with CMS Method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0E3836C-66AE-8541-AA15-F89312F4FAB3}"/>
              </a:ext>
            </a:extLst>
          </p:cNvPr>
          <p:cNvSpPr txBox="1">
            <a:spLocks/>
          </p:cNvSpPr>
          <p:nvPr/>
        </p:nvSpPr>
        <p:spPr>
          <a:xfrm>
            <a:off x="-8997" y="1080839"/>
            <a:ext cx="3146341" cy="329713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500" dirty="0"/>
              <a:t>We first performed radiative transfer calculations to relate the planet’s equilibrium temperature, </a:t>
            </a:r>
            <a:r>
              <a:rPr lang="en-US" sz="1500" dirty="0" err="1"/>
              <a:t>T</a:t>
            </a:r>
            <a:r>
              <a:rPr lang="en-US" sz="1500" baseline="-25000" dirty="0" err="1"/>
              <a:t>eq</a:t>
            </a:r>
            <a:r>
              <a:rPr lang="en-US" sz="1500" dirty="0"/>
              <a:t>, to its interior entropy. (</a:t>
            </a:r>
            <a:r>
              <a:rPr lang="en-US" sz="1500" dirty="0" err="1"/>
              <a:t>Thorngren</a:t>
            </a:r>
            <a:r>
              <a:rPr lang="en-US" sz="1500" dirty="0"/>
              <a:t> &amp; Fortney, 2018, AJ, 155, 214)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Planets tidally locked to host star. Rotation is thus slow.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Constructed Interior models with homogenous envelopes with CMS.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Match mass and radius under two assumptions </a:t>
            </a:r>
          </a:p>
          <a:p>
            <a:pPr lvl="1">
              <a:lnSpc>
                <a:spcPct val="110000"/>
              </a:lnSpc>
            </a:pPr>
            <a:r>
              <a:rPr lang="en-US" sz="1350" dirty="0"/>
              <a:t>a) No core, all Z in envelope</a:t>
            </a:r>
          </a:p>
          <a:p>
            <a:pPr lvl="1">
              <a:lnSpc>
                <a:spcPct val="110000"/>
              </a:lnSpc>
            </a:pPr>
            <a:r>
              <a:rPr lang="en-US" sz="1350" dirty="0"/>
              <a:t>b) Maximal core, no Z in envelope</a:t>
            </a:r>
          </a:p>
          <a:p>
            <a:pPr>
              <a:lnSpc>
                <a:spcPct val="110000"/>
              </a:lnSpc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D67FC-9AF7-784C-ADDC-5011F0F96F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01191" y="1001707"/>
            <a:ext cx="5894917" cy="392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4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C94DD-7F0F-404E-ABFB-1E3CF8D1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70" y="23648"/>
            <a:ext cx="7358816" cy="738646"/>
          </a:xfrm>
        </p:spPr>
        <p:txBody>
          <a:bodyPr>
            <a:normAutofit fontScale="90000"/>
          </a:bodyPr>
          <a:lstStyle/>
          <a:p>
            <a:r>
              <a:rPr lang="en-US" dirty="0"/>
              <a:t>Interior Models of Strongly Irradiated Giant Exoplanets Constructed with CMS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600F5-B3C0-7A43-9547-2A636A719EAF}"/>
              </a:ext>
            </a:extLst>
          </p:cNvPr>
          <p:cNvSpPr/>
          <p:nvPr/>
        </p:nvSpPr>
        <p:spPr>
          <a:xfrm>
            <a:off x="0" y="0"/>
            <a:ext cx="9144000" cy="101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EAB37CFC-0876-C241-8D12-5C1CB43C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3" y="-17711"/>
            <a:ext cx="8403116" cy="5137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DB82324F-864B-054F-888C-4865631E5B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091" y="3149078"/>
                <a:ext cx="3867100" cy="329713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B0F0"/>
                  </a:buClr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363636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:r>
                  <a:rPr lang="en-US" sz="1800" dirty="0"/>
                  <a:t>Slowly rotating regime: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bSup>
                  </m:oMath>
                </a14:m>
                <a:r>
                  <a:rPr lang="en-US" sz="1800" dirty="0"/>
                  <a:t> </a:t>
                </a:r>
              </a:p>
              <a:p>
                <a:pPr marL="285750" indent="-285750"/>
                <a:r>
                  <a:rPr lang="en-US" sz="1800" dirty="0"/>
                  <a:t>Darwin-</a:t>
                </a:r>
                <a:r>
                  <a:rPr lang="en-US" sz="1800" dirty="0" err="1"/>
                  <a:t>Radau</a:t>
                </a:r>
                <a:r>
                  <a:rPr lang="en-US" sz="1800" dirty="0"/>
                  <a:t> does not work for giant planets</a:t>
                </a:r>
              </a:p>
              <a:p>
                <a:pPr>
                  <a:lnSpc>
                    <a:spcPct val="110000"/>
                  </a:lnSpc>
                </a:pPr>
                <a:endParaRPr lang="en-US" sz="12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DB82324F-864B-054F-888C-4865631E5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" y="3149078"/>
                <a:ext cx="3867100" cy="3297138"/>
              </a:xfrm>
              <a:prstGeom prst="rect">
                <a:avLst/>
              </a:prstGeom>
              <a:blipFill>
                <a:blip r:embed="rId3"/>
                <a:stretch>
                  <a:fillRect l="-1639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65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4926</TotalTime>
  <Words>764</Words>
  <Application>Microsoft Macintosh PowerPoint</Application>
  <PresentationFormat>On-screen Show (16:9)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Malgun Gothic</vt:lpstr>
      <vt:lpstr>Malgun Gothic Semilight</vt:lpstr>
      <vt:lpstr>Arial</vt:lpstr>
      <vt:lpstr>Book Antiqua</vt:lpstr>
      <vt:lpstr>Calibri</vt:lpstr>
      <vt:lpstr>Calibri Light</vt:lpstr>
      <vt:lpstr>Cambria Math</vt:lpstr>
      <vt:lpstr>Chalkboard Bold</vt:lpstr>
      <vt:lpstr>Office Theme</vt:lpstr>
      <vt:lpstr>Tidal Response and Shape of Hot Jupiter</vt:lpstr>
      <vt:lpstr>Concentric Maclaurin Spheroid (CMS) theory for rotating bodies</vt:lpstr>
      <vt:lpstr>PowerPoint Presentation</vt:lpstr>
      <vt:lpstr>Two types of tidal interactions of giant planets</vt:lpstr>
      <vt:lpstr>Definition of tidal perturbation. Love number k22</vt:lpstr>
      <vt:lpstr>Interior Models of Strongly Irradiated Giant Exoplanets Constructed with CMS Method</vt:lpstr>
      <vt:lpstr>Interior Models of Strongly Irradiated Giant Exoplanets Constructed with CMS Method</vt:lpstr>
      <vt:lpstr>Interior Models of Strongly Irradiated Giant Exoplanets Constructed with CMS Method</vt:lpstr>
      <vt:lpstr>Interior Models of Strongly Irradiated Giant Exoplanets Constructed with CMS Method</vt:lpstr>
      <vt:lpstr>Interior Models of Strongly Irradiated Giant Exoplanets Constructed with CMS Method</vt:lpstr>
      <vt:lpstr>A) Nonlinear Regime of Rapid  Rotation  B) Linear Regime of Slow Rotation</vt:lpstr>
      <vt:lpstr>Observations predict a large range of k_22values</vt:lpstr>
      <vt:lpstr>Interior models predict k_22≤0.6. So all observations with large k_22  cannot be matched.</vt:lpstr>
      <vt:lpstr>Why does k22 depend on core mass fraction?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Holtzman, Miriam</dc:creator>
  <cp:lastModifiedBy>Burkhard Militzer</cp:lastModifiedBy>
  <cp:revision>174</cp:revision>
  <cp:lastPrinted>2021-11-08T01:13:08Z</cp:lastPrinted>
  <dcterms:created xsi:type="dcterms:W3CDTF">2019-01-07T22:39:49Z</dcterms:created>
  <dcterms:modified xsi:type="dcterms:W3CDTF">2022-03-07T14:31:43Z</dcterms:modified>
</cp:coreProperties>
</file>