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70" r:id="rId2"/>
    <p:sldId id="1943" r:id="rId3"/>
    <p:sldId id="1914" r:id="rId4"/>
    <p:sldId id="334" r:id="rId5"/>
    <p:sldId id="1930" r:id="rId6"/>
    <p:sldId id="1942" r:id="rId7"/>
    <p:sldId id="1938" r:id="rId8"/>
    <p:sldId id="1937" r:id="rId9"/>
    <p:sldId id="331" r:id="rId10"/>
    <p:sldId id="328" r:id="rId11"/>
    <p:sldId id="329" r:id="rId12"/>
    <p:sldId id="330" r:id="rId13"/>
    <p:sldId id="326" r:id="rId14"/>
    <p:sldId id="1968" r:id="rId15"/>
    <p:sldId id="1969" r:id="rId16"/>
    <p:sldId id="1970" r:id="rId17"/>
    <p:sldId id="316" r:id="rId18"/>
    <p:sldId id="1965" r:id="rId19"/>
    <p:sldId id="1966" r:id="rId20"/>
    <p:sldId id="195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FD"/>
    <a:srgbClr val="FCF2F1"/>
    <a:srgbClr val="4372C4"/>
    <a:srgbClr val="C00000"/>
    <a:srgbClr val="FFD966"/>
    <a:srgbClr val="FFD6D7"/>
    <a:srgbClr val="C42F32"/>
    <a:srgbClr val="4F69D9"/>
    <a:srgbClr val="82435F"/>
    <a:srgbClr val="070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60"/>
    <p:restoredTop sz="94718"/>
  </p:normalViewPr>
  <p:slideViewPr>
    <p:cSldViewPr snapToGrid="0" snapToObjects="1">
      <p:cViewPr varScale="1">
        <p:scale>
          <a:sx n="156" d="100"/>
          <a:sy n="156" d="100"/>
        </p:scale>
        <p:origin x="5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 snapToObjects="1">
      <p:cViewPr varScale="1">
        <p:scale>
          <a:sx n="149" d="100"/>
          <a:sy n="149" d="100"/>
        </p:scale>
        <p:origin x="2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D355BF-D32C-BF4E-8281-FBBF7D7B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26F26-4ABF-AC4F-9648-E3EE4DCE1E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3E85-58D1-DE44-BFE7-6CAB151AFFA4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C03CE-A38B-D440-8083-1468D7A0A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30BE6-53D0-8340-9730-8EE59B88E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AC85D-840F-8044-9C41-27FD1E44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24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100D-81D7-264C-B3DB-046536744DC8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9A079-9FB9-4943-BB8B-4F43CD91D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9A079-9FB9-4943-BB8B-4F43CD91DE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4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9A079-9FB9-4943-BB8B-4F43CD91DE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1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6FB525-6603-9148-A85C-77083A3E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2230"/>
            <a:ext cx="7886700" cy="369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A7BE681-1CA6-C74E-B1BF-B9E9DCB9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6" y="20111"/>
            <a:ext cx="6321288" cy="738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49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4085-1148-C749-989E-2B97E6AB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BE2A38-9574-834E-AB26-8D871838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2230"/>
            <a:ext cx="7886700" cy="369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270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5572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9001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150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243013" indent="-214313">
              <a:buClr>
                <a:schemeClr val="accent5"/>
              </a:buClr>
              <a:buFont typeface="Arial" panose="020B0604020202020204" pitchFamily="34" charset="0"/>
              <a:buChar char="•"/>
              <a:defRPr sz="1350"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1585913" indent="-214313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rgbClr val="363636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9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2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8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0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871B6-B7EF-1F45-A58D-DE832DDE5503}"/>
              </a:ext>
            </a:extLst>
          </p:cNvPr>
          <p:cNvSpPr/>
          <p:nvPr userDrawn="1"/>
        </p:nvSpPr>
        <p:spPr>
          <a:xfrm flipH="1">
            <a:off x="-7179" y="1"/>
            <a:ext cx="9151179" cy="789428"/>
          </a:xfrm>
          <a:prstGeom prst="rect">
            <a:avLst/>
          </a:prstGeom>
          <a:solidFill>
            <a:srgbClr val="4602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082F5D-080B-F343-8BAE-B7BEF641472C}"/>
              </a:ext>
            </a:extLst>
          </p:cNvPr>
          <p:cNvCxnSpPr>
            <a:cxnSpLocks/>
          </p:cNvCxnSpPr>
          <p:nvPr userDrawn="1"/>
        </p:nvCxnSpPr>
        <p:spPr>
          <a:xfrm>
            <a:off x="0" y="789429"/>
            <a:ext cx="9151176" cy="10739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0687B1-EFA6-A389-EC47-841E7AD8C591}"/>
              </a:ext>
            </a:extLst>
          </p:cNvPr>
          <p:cNvSpPr/>
          <p:nvPr/>
        </p:nvSpPr>
        <p:spPr>
          <a:xfrm>
            <a:off x="0" y="4730055"/>
            <a:ext cx="9144000" cy="413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C63FDC-7A38-9144-8A17-119D3FED1B33}"/>
              </a:ext>
            </a:extLst>
          </p:cNvPr>
          <p:cNvSpPr txBox="1">
            <a:spLocks/>
          </p:cNvSpPr>
          <p:nvPr/>
        </p:nvSpPr>
        <p:spPr>
          <a:xfrm>
            <a:off x="603310" y="3003211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36363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4BF25-2F15-E985-DF88-07D1620C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85" y="4141728"/>
            <a:ext cx="8731830" cy="82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2400"/>
              </a:lnSpc>
              <a:spcAft>
                <a:spcPts val="900"/>
              </a:spcAft>
            </a:pPr>
            <a:r>
              <a:rPr lang="en-US" sz="2400" b="1" dirty="0">
                <a:solidFill>
                  <a:srgbClr val="2F5597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Calibri"/>
              </a:rPr>
              <a:t>B. Militzer, W. B. Hubbard, J. Wisdom, R. </a:t>
            </a:r>
            <a:r>
              <a:rPr lang="en-US" sz="2400" b="1" dirty="0" err="1">
                <a:solidFill>
                  <a:srgbClr val="2F5597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Calibri"/>
              </a:rPr>
              <a:t>Dbouk</a:t>
            </a:r>
            <a:r>
              <a:rPr lang="en-US" sz="2400" b="1" dirty="0">
                <a:solidFill>
                  <a:srgbClr val="2F5597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Calibri"/>
              </a:rPr>
              <a:t>, </a:t>
            </a:r>
          </a:p>
          <a:p>
            <a:pPr algn="ctr">
              <a:lnSpc>
                <a:spcPts val="2400"/>
              </a:lnSpc>
              <a:spcAft>
                <a:spcPts val="900"/>
              </a:spcAft>
            </a:pPr>
            <a:r>
              <a:rPr lang="en-US" sz="2400" b="1" dirty="0">
                <a:solidFill>
                  <a:srgbClr val="2F5597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Calibri"/>
              </a:rPr>
              <a:t>F. Nimmo, B. Downey, R. French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2EC463-6FFB-4E0A-51BA-FFE5631E6C42}"/>
              </a:ext>
            </a:extLst>
          </p:cNvPr>
          <p:cNvSpPr/>
          <p:nvPr/>
        </p:nvSpPr>
        <p:spPr>
          <a:xfrm>
            <a:off x="1923670" y="4411713"/>
            <a:ext cx="968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Book Antiqua" charset="0"/>
                <a:ea typeface="Book Antiqua" charset="0"/>
                <a:cs typeface="Book Antiqua" charset="0"/>
              </a:rPr>
              <a:t> UC Berkeley</a:t>
            </a:r>
            <a:endParaRPr lang="en-US" sz="105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4753915-72C9-3F9C-AF8B-4DADA920A14F}"/>
              </a:ext>
            </a:extLst>
          </p:cNvPr>
          <p:cNvSpPr txBox="1">
            <a:spLocks/>
          </p:cNvSpPr>
          <p:nvPr/>
        </p:nvSpPr>
        <p:spPr>
          <a:xfrm>
            <a:off x="-35404" y="-28022"/>
            <a:ext cx="9144000" cy="738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The Origin of Saturn’s Obliquity and Young Rings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32F4C6-6651-5B6F-833E-99FEE25C7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3" t="37014" r="6645" b="-224"/>
          <a:stretch/>
        </p:blipFill>
        <p:spPr>
          <a:xfrm>
            <a:off x="1022631" y="857226"/>
            <a:ext cx="3212178" cy="32132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7254B52-4F93-7112-01D4-4DBAED859778}"/>
              </a:ext>
            </a:extLst>
          </p:cNvPr>
          <p:cNvSpPr/>
          <p:nvPr/>
        </p:nvSpPr>
        <p:spPr>
          <a:xfrm>
            <a:off x="3483854" y="4431446"/>
            <a:ext cx="8386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Book Antiqua" charset="0"/>
                <a:ea typeface="Book Antiqua" charset="0"/>
                <a:cs typeface="Book Antiqua" charset="0"/>
              </a:rPr>
              <a:t> U Arizona</a:t>
            </a:r>
            <a:endParaRPr lang="en-US" sz="10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3CA455-FF1D-0447-F7EA-338E95DD8181}"/>
              </a:ext>
            </a:extLst>
          </p:cNvPr>
          <p:cNvSpPr/>
          <p:nvPr/>
        </p:nvSpPr>
        <p:spPr>
          <a:xfrm>
            <a:off x="2950179" y="4870545"/>
            <a:ext cx="5517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Book Antiqua" charset="0"/>
              </a:rPr>
              <a:t>UCSC</a:t>
            </a:r>
            <a:endParaRPr lang="en-US" sz="10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A230EB-9795-E345-B0C8-7BF5ABEB7914}"/>
              </a:ext>
            </a:extLst>
          </p:cNvPr>
          <p:cNvSpPr/>
          <p:nvPr/>
        </p:nvSpPr>
        <p:spPr>
          <a:xfrm>
            <a:off x="5572389" y="4440528"/>
            <a:ext cx="437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Book Antiqua" charset="0"/>
                <a:ea typeface="Book Antiqua" charset="0"/>
                <a:cs typeface="Book Antiqua" charset="0"/>
              </a:rPr>
              <a:t>MIT</a:t>
            </a:r>
            <a:endParaRPr lang="en-US" sz="10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44636B-E879-9C59-D9C6-9921AF1D426C}"/>
              </a:ext>
            </a:extLst>
          </p:cNvPr>
          <p:cNvSpPr/>
          <p:nvPr/>
        </p:nvSpPr>
        <p:spPr>
          <a:xfrm>
            <a:off x="5688767" y="4882631"/>
            <a:ext cx="7601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Book Antiqua" charset="0"/>
                <a:ea typeface="Book Antiqua" charset="0"/>
                <a:cs typeface="Book Antiqua" charset="0"/>
              </a:rPr>
              <a:t>Wellesley</a:t>
            </a:r>
            <a:endParaRPr lang="en-US" sz="1050" dirty="0"/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42DB7891-93A1-0DB8-CA87-5E901EEE6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26"/>
          <a:stretch/>
        </p:blipFill>
        <p:spPr>
          <a:xfrm>
            <a:off x="4653436" y="860993"/>
            <a:ext cx="3462200" cy="3213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878DD0-0434-5BF3-91B1-C0156C26949E}"/>
              </a:ext>
            </a:extLst>
          </p:cNvPr>
          <p:cNvSpPr/>
          <p:nvPr/>
        </p:nvSpPr>
        <p:spPr>
          <a:xfrm>
            <a:off x="6873295" y="4444768"/>
            <a:ext cx="437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Book Antiqua" charset="0"/>
                <a:ea typeface="Book Antiqua" charset="0"/>
                <a:cs typeface="Book Antiqua" charset="0"/>
              </a:rPr>
              <a:t>MIT</a:t>
            </a:r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D5DE8-4E11-B636-7925-5098ED9147D6}"/>
              </a:ext>
            </a:extLst>
          </p:cNvPr>
          <p:cNvSpPr/>
          <p:nvPr/>
        </p:nvSpPr>
        <p:spPr>
          <a:xfrm>
            <a:off x="4331524" y="4870545"/>
            <a:ext cx="5517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Book Antiqua" charset="0"/>
              </a:rPr>
              <a:t>UCSC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7422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Spin-Orbit Coupling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D01177-3E0C-752F-643D-63FF39AE2FFC}"/>
              </a:ext>
            </a:extLst>
          </p:cNvPr>
          <p:cNvSpPr/>
          <p:nvPr/>
        </p:nvSpPr>
        <p:spPr bwMode="auto">
          <a:xfrm>
            <a:off x="627726" y="1861408"/>
            <a:ext cx="7488920" cy="2525671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A19B69-964F-F9BC-7D21-2621EAAD57E9}"/>
              </a:ext>
            </a:extLst>
          </p:cNvPr>
          <p:cNvSpPr/>
          <p:nvPr/>
        </p:nvSpPr>
        <p:spPr bwMode="auto">
          <a:xfrm rot="15344604">
            <a:off x="5456338" y="1625757"/>
            <a:ext cx="576102" cy="627945"/>
          </a:xfrm>
          <a:prstGeom prst="ellipse">
            <a:avLst/>
          </a:prstGeom>
          <a:solidFill>
            <a:srgbClr val="FFFF99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04741F-C615-699D-A0F0-1F020E2EC769}"/>
              </a:ext>
            </a:extLst>
          </p:cNvPr>
          <p:cNvCxnSpPr>
            <a:stCxn id="23" idx="6"/>
            <a:endCxn id="23" idx="2"/>
          </p:cNvCxnSpPr>
          <p:nvPr/>
        </p:nvCxnSpPr>
        <p:spPr bwMode="auto">
          <a:xfrm flipH="1">
            <a:off x="627726" y="3124244"/>
            <a:ext cx="7488920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A21B52-6075-FE61-4577-3AF6262C7F85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 flipH="1" flipV="1">
            <a:off x="5757758" y="1938562"/>
            <a:ext cx="907978" cy="1134738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70D945D-5FA0-073F-717B-B08570A55E70}"/>
              </a:ext>
            </a:extLst>
          </p:cNvPr>
          <p:cNvSpPr txBox="1"/>
          <p:nvPr/>
        </p:nvSpPr>
        <p:spPr>
          <a:xfrm>
            <a:off x="3310265" y="2835034"/>
            <a:ext cx="90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1B8FCE-CF3D-6274-53A6-AE2E41071008}"/>
              </a:ext>
            </a:extLst>
          </p:cNvPr>
          <p:cNvSpPr/>
          <p:nvPr/>
        </p:nvSpPr>
        <p:spPr bwMode="auto">
          <a:xfrm>
            <a:off x="6642219" y="3051920"/>
            <a:ext cx="160581" cy="14599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34559E-8F6C-649C-FE46-15D90C80F11D}"/>
              </a:ext>
            </a:extLst>
          </p:cNvPr>
          <p:cNvSpPr/>
          <p:nvPr/>
        </p:nvSpPr>
        <p:spPr bwMode="auto">
          <a:xfrm>
            <a:off x="5667842" y="1874385"/>
            <a:ext cx="160581" cy="14599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EABC37-0B69-BF4B-800F-159BBA4E79D1}"/>
              </a:ext>
            </a:extLst>
          </p:cNvPr>
          <p:cNvSpPr txBox="1"/>
          <p:nvPr/>
        </p:nvSpPr>
        <p:spPr>
          <a:xfrm>
            <a:off x="6268720" y="3200400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824BC-DDC9-7D10-86AA-C4FBAD649AF9}"/>
              </a:ext>
            </a:extLst>
          </p:cNvPr>
          <p:cNvSpPr txBox="1"/>
          <p:nvPr/>
        </p:nvSpPr>
        <p:spPr>
          <a:xfrm>
            <a:off x="4663440" y="2052320"/>
            <a:ext cx="93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Satellite</a:t>
            </a:r>
          </a:p>
        </p:txBody>
      </p:sp>
    </p:spTree>
    <p:extLst>
      <p:ext uri="{BB962C8B-B14F-4D97-AF65-F5344CB8AC3E}">
        <p14:creationId xmlns:p14="http://schemas.microsoft.com/office/powerpoint/2010/main" val="227676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Spin-Orbit Coupling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33CDF1-3A6C-BAE3-4D1D-8786E86458E7}"/>
              </a:ext>
            </a:extLst>
          </p:cNvPr>
          <p:cNvSpPr/>
          <p:nvPr/>
        </p:nvSpPr>
        <p:spPr bwMode="auto">
          <a:xfrm>
            <a:off x="627726" y="1861408"/>
            <a:ext cx="7488920" cy="2525671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41BE4-9EBF-8400-E6F4-97EA3A489DD0}"/>
              </a:ext>
            </a:extLst>
          </p:cNvPr>
          <p:cNvSpPr/>
          <p:nvPr/>
        </p:nvSpPr>
        <p:spPr bwMode="auto">
          <a:xfrm rot="15344604">
            <a:off x="4980647" y="1613298"/>
            <a:ext cx="1514813" cy="627945"/>
          </a:xfrm>
          <a:prstGeom prst="ellipse">
            <a:avLst/>
          </a:prstGeom>
          <a:solidFill>
            <a:srgbClr val="FFFF99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0ABAD5-C89D-EBA5-A9B8-964FD1C3F7A7}"/>
              </a:ext>
            </a:extLst>
          </p:cNvPr>
          <p:cNvCxnSpPr>
            <a:stCxn id="17" idx="6"/>
            <a:endCxn id="17" idx="2"/>
          </p:cNvCxnSpPr>
          <p:nvPr/>
        </p:nvCxnSpPr>
        <p:spPr bwMode="auto">
          <a:xfrm flipH="1">
            <a:off x="627726" y="3124244"/>
            <a:ext cx="7488920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995D33-FC6F-122A-FF63-31E5A93965DD}"/>
              </a:ext>
            </a:extLst>
          </p:cNvPr>
          <p:cNvCxnSpPr>
            <a:cxnSpLocks/>
            <a:stCxn id="18" idx="6"/>
            <a:endCxn id="18" idx="2"/>
          </p:cNvCxnSpPr>
          <p:nvPr/>
        </p:nvCxnSpPr>
        <p:spPr bwMode="auto">
          <a:xfrm>
            <a:off x="5551531" y="1193190"/>
            <a:ext cx="373046" cy="1468161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370C1F-B1D7-217A-6C60-1A952D8147E9}"/>
              </a:ext>
            </a:extLst>
          </p:cNvPr>
          <p:cNvCxnSpPr>
            <a:cxnSpLocks/>
            <a:stCxn id="31" idx="1"/>
          </p:cNvCxnSpPr>
          <p:nvPr/>
        </p:nvCxnSpPr>
        <p:spPr bwMode="auto">
          <a:xfrm flipH="1" flipV="1">
            <a:off x="5757758" y="1938562"/>
            <a:ext cx="907978" cy="1134738"/>
          </a:xfrm>
          <a:prstGeom prst="line">
            <a:avLst/>
          </a:prstGeom>
          <a:solidFill>
            <a:srgbClr val="FFFF99"/>
          </a:solidFill>
          <a:ln w="158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FC5A4F6D-C323-4127-C67C-FB377EE5F598}"/>
              </a:ext>
            </a:extLst>
          </p:cNvPr>
          <p:cNvSpPr/>
          <p:nvPr/>
        </p:nvSpPr>
        <p:spPr bwMode="auto">
          <a:xfrm rot="21056663">
            <a:off x="6313612" y="2759546"/>
            <a:ext cx="798553" cy="711371"/>
          </a:xfrm>
          <a:prstGeom prst="arc">
            <a:avLst>
              <a:gd name="adj1" fmla="val 14404874"/>
              <a:gd name="adj2" fmla="val 635657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A3ABCD-B9CF-7DB4-EFAD-7C6BEFA96E19}"/>
              </a:ext>
            </a:extLst>
          </p:cNvPr>
          <p:cNvSpPr txBox="1"/>
          <p:nvPr/>
        </p:nvSpPr>
        <p:spPr>
          <a:xfrm>
            <a:off x="3310265" y="2835034"/>
            <a:ext cx="90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0153D8-C2E7-358F-73F3-97B842A04CE7}"/>
              </a:ext>
            </a:extLst>
          </p:cNvPr>
          <p:cNvSpPr/>
          <p:nvPr/>
        </p:nvSpPr>
        <p:spPr bwMode="auto">
          <a:xfrm>
            <a:off x="6642219" y="3051920"/>
            <a:ext cx="160581" cy="14599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E7371F-DC01-09CF-54C2-AE68755C5D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014061" y="1637704"/>
            <a:ext cx="1788739" cy="519717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314CA95-7B8F-AAF8-2920-08295AAE5758}"/>
              </a:ext>
            </a:extLst>
          </p:cNvPr>
          <p:cNvSpPr/>
          <p:nvPr/>
        </p:nvSpPr>
        <p:spPr bwMode="auto">
          <a:xfrm>
            <a:off x="5667842" y="1874385"/>
            <a:ext cx="160581" cy="14599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F1B204E-71EE-D921-56C7-C23572992A01}"/>
              </a:ext>
            </a:extLst>
          </p:cNvPr>
          <p:cNvSpPr/>
          <p:nvPr/>
        </p:nvSpPr>
        <p:spPr>
          <a:xfrm rot="4116316">
            <a:off x="6182156" y="1744607"/>
            <a:ext cx="382907" cy="98700"/>
          </a:xfrm>
          <a:custGeom>
            <a:avLst/>
            <a:gdLst>
              <a:gd name="connsiteX0" fmla="*/ 42688 w 974307"/>
              <a:gd name="connsiteY0" fmla="*/ 35522 h 238170"/>
              <a:gd name="connsiteX1" fmla="*/ 6354 w 974307"/>
              <a:gd name="connsiteY1" fmla="*/ 144524 h 238170"/>
              <a:gd name="connsiteX2" fmla="*/ 157745 w 974307"/>
              <a:gd name="connsiteY2" fmla="*/ 211135 h 238170"/>
              <a:gd name="connsiteX3" fmla="*/ 678529 w 974307"/>
              <a:gd name="connsiteY3" fmla="*/ 235358 h 238170"/>
              <a:gd name="connsiteX4" fmla="*/ 944977 w 974307"/>
              <a:gd name="connsiteY4" fmla="*/ 150579 h 238170"/>
              <a:gd name="connsiteX5" fmla="*/ 938921 w 974307"/>
              <a:gd name="connsiteY5" fmla="*/ 59745 h 238170"/>
              <a:gd name="connsiteX6" fmla="*/ 690640 w 974307"/>
              <a:gd name="connsiteY6" fmla="*/ 5244 h 238170"/>
              <a:gd name="connsiteX7" fmla="*/ 496860 w 974307"/>
              <a:gd name="connsiteY7" fmla="*/ 5244 h 23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307" h="238170">
                <a:moveTo>
                  <a:pt x="42688" y="35522"/>
                </a:moveTo>
                <a:cubicBezTo>
                  <a:pt x="14933" y="75388"/>
                  <a:pt x="-12822" y="115255"/>
                  <a:pt x="6354" y="144524"/>
                </a:cubicBezTo>
                <a:cubicBezTo>
                  <a:pt x="25530" y="173793"/>
                  <a:pt x="45716" y="195996"/>
                  <a:pt x="157745" y="211135"/>
                </a:cubicBezTo>
                <a:cubicBezTo>
                  <a:pt x="269774" y="226274"/>
                  <a:pt x="547324" y="245451"/>
                  <a:pt x="678529" y="235358"/>
                </a:cubicBezTo>
                <a:cubicBezTo>
                  <a:pt x="809734" y="225265"/>
                  <a:pt x="901578" y="179848"/>
                  <a:pt x="944977" y="150579"/>
                </a:cubicBezTo>
                <a:cubicBezTo>
                  <a:pt x="988376" y="121310"/>
                  <a:pt x="981311" y="83968"/>
                  <a:pt x="938921" y="59745"/>
                </a:cubicBezTo>
                <a:cubicBezTo>
                  <a:pt x="896532" y="35523"/>
                  <a:pt x="764317" y="14327"/>
                  <a:pt x="690640" y="5244"/>
                </a:cubicBezTo>
                <a:cubicBezTo>
                  <a:pt x="616963" y="-3839"/>
                  <a:pt x="556911" y="702"/>
                  <a:pt x="496860" y="524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0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Spin-Orbit Coupling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7B71E-157A-EFCA-8B72-ACA491616D02}"/>
              </a:ext>
            </a:extLst>
          </p:cNvPr>
          <p:cNvSpPr/>
          <p:nvPr/>
        </p:nvSpPr>
        <p:spPr bwMode="auto">
          <a:xfrm>
            <a:off x="627726" y="1861408"/>
            <a:ext cx="7488920" cy="2525671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2CC6CA-48E0-C9F2-FC94-878E1A743213}"/>
              </a:ext>
            </a:extLst>
          </p:cNvPr>
          <p:cNvSpPr/>
          <p:nvPr/>
        </p:nvSpPr>
        <p:spPr bwMode="auto">
          <a:xfrm rot="15344604">
            <a:off x="4980647" y="1613298"/>
            <a:ext cx="1514813" cy="627945"/>
          </a:xfrm>
          <a:prstGeom prst="ellipse">
            <a:avLst/>
          </a:prstGeom>
          <a:solidFill>
            <a:srgbClr val="FFFF99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5D2CDC-426B-37B6-6205-31297CB61FB5}"/>
              </a:ext>
            </a:extLst>
          </p:cNvPr>
          <p:cNvCxnSpPr>
            <a:stCxn id="23" idx="6"/>
            <a:endCxn id="23" idx="2"/>
          </p:cNvCxnSpPr>
          <p:nvPr/>
        </p:nvCxnSpPr>
        <p:spPr bwMode="auto">
          <a:xfrm flipH="1">
            <a:off x="627726" y="3124244"/>
            <a:ext cx="7488920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0C81CB-0857-2668-9190-AB492F5DC44D}"/>
              </a:ext>
            </a:extLst>
          </p:cNvPr>
          <p:cNvCxnSpPr>
            <a:cxnSpLocks/>
            <a:stCxn id="24" idx="6"/>
            <a:endCxn id="24" idx="2"/>
          </p:cNvCxnSpPr>
          <p:nvPr/>
        </p:nvCxnSpPr>
        <p:spPr bwMode="auto">
          <a:xfrm>
            <a:off x="5551531" y="1193190"/>
            <a:ext cx="373046" cy="1468161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79D0D2-F751-B6C4-47A6-8A0F86C225A5}"/>
              </a:ext>
            </a:extLst>
          </p:cNvPr>
          <p:cNvCxnSpPr>
            <a:cxnSpLocks/>
            <a:endCxn id="39" idx="5"/>
          </p:cNvCxnSpPr>
          <p:nvPr/>
        </p:nvCxnSpPr>
        <p:spPr bwMode="auto">
          <a:xfrm flipH="1" flipV="1">
            <a:off x="5731024" y="1596544"/>
            <a:ext cx="887154" cy="137307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08EBF28-18B0-1E0D-0174-8806AD0E315A}"/>
              </a:ext>
            </a:extLst>
          </p:cNvPr>
          <p:cNvSpPr txBox="1"/>
          <p:nvPr/>
        </p:nvSpPr>
        <p:spPr>
          <a:xfrm>
            <a:off x="3310265" y="2835034"/>
            <a:ext cx="90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11ED5-1FFD-729B-391E-B4B4A8F11174}"/>
              </a:ext>
            </a:extLst>
          </p:cNvPr>
          <p:cNvSpPr/>
          <p:nvPr/>
        </p:nvSpPr>
        <p:spPr bwMode="auto">
          <a:xfrm>
            <a:off x="6642219" y="3051920"/>
            <a:ext cx="160581" cy="14599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857429B-9DB9-2129-F488-BAE8F245288B}"/>
              </a:ext>
            </a:extLst>
          </p:cNvPr>
          <p:cNvSpPr/>
          <p:nvPr/>
        </p:nvSpPr>
        <p:spPr bwMode="auto">
          <a:xfrm>
            <a:off x="5451927" y="1334196"/>
            <a:ext cx="326983" cy="30736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AAA126-C4DF-9951-84BF-4E267EEFE87F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 flipH="1" flipV="1">
            <a:off x="5877714" y="2436932"/>
            <a:ext cx="788022" cy="636368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34A8894D-C489-1E1F-7F36-846EF8C37A24}"/>
              </a:ext>
            </a:extLst>
          </p:cNvPr>
          <p:cNvSpPr/>
          <p:nvPr/>
        </p:nvSpPr>
        <p:spPr bwMode="auto">
          <a:xfrm>
            <a:off x="5683466" y="2235736"/>
            <a:ext cx="326983" cy="30736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064314-48F3-EF2C-C481-114E729652AA}"/>
              </a:ext>
            </a:extLst>
          </p:cNvPr>
          <p:cNvGrpSpPr/>
          <p:nvPr/>
        </p:nvGrpSpPr>
        <p:grpSpPr>
          <a:xfrm>
            <a:off x="5218873" y="1516423"/>
            <a:ext cx="1024301" cy="852578"/>
            <a:chOff x="5331967" y="1565494"/>
            <a:chExt cx="1024301" cy="852578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72C22015-C21E-1D80-F930-DB4967E394B7}"/>
                </a:ext>
              </a:extLst>
            </p:cNvPr>
            <p:cNvSpPr/>
            <p:nvPr/>
          </p:nvSpPr>
          <p:spPr bwMode="auto">
            <a:xfrm rot="14867819">
              <a:off x="5354328" y="1543133"/>
              <a:ext cx="767912" cy="812634"/>
            </a:xfrm>
            <a:prstGeom prst="arc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Bold" pitchFamily="1" charset="0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9419AA9-1797-684F-7744-FA1F3433A7CE}"/>
                </a:ext>
              </a:extLst>
            </p:cNvPr>
            <p:cNvSpPr/>
            <p:nvPr/>
          </p:nvSpPr>
          <p:spPr bwMode="auto">
            <a:xfrm rot="4704954">
              <a:off x="5565995" y="1627799"/>
              <a:ext cx="767912" cy="812634"/>
            </a:xfrm>
            <a:prstGeom prst="arc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Bold" pitchFamily="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8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a Cassini State?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A15BF-9F3C-157E-2615-9422813CC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7"/>
          <a:stretch/>
        </p:blipFill>
        <p:spPr>
          <a:xfrm>
            <a:off x="3598606" y="1806268"/>
            <a:ext cx="5545394" cy="3337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0913C-F4DA-EABE-8EA0-BF52BF61BE7D}"/>
              </a:ext>
            </a:extLst>
          </p:cNvPr>
          <p:cNvSpPr txBox="1"/>
          <p:nvPr/>
        </p:nvSpPr>
        <p:spPr>
          <a:xfrm>
            <a:off x="163286" y="898547"/>
            <a:ext cx="76215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1643 Giovanni Cassini discovered spin-orbital coupling in the moon’s motion.</a:t>
            </a:r>
          </a:p>
          <a:p>
            <a:endParaRPr lang="en-US" dirty="0"/>
          </a:p>
          <a:p>
            <a:r>
              <a:rPr lang="en-US" dirty="0"/>
              <a:t>The following three vector always lie in one plane:</a:t>
            </a:r>
          </a:p>
          <a:p>
            <a:pPr marL="342900" indent="-342900">
              <a:buAutoNum type="arabicParenR"/>
            </a:pPr>
            <a:r>
              <a:rPr lang="en-US" dirty="0"/>
              <a:t>Vector normal to Earth’s orbit around the sun.</a:t>
            </a:r>
          </a:p>
          <a:p>
            <a:pPr marL="342900" indent="-342900">
              <a:buAutoNum type="arabicParenR"/>
            </a:pPr>
            <a:r>
              <a:rPr lang="en-US" dirty="0"/>
              <a:t>Vector normal to the orbit of the moon around Earth</a:t>
            </a:r>
          </a:p>
          <a:p>
            <a:pPr marL="342900" indent="-342900">
              <a:buAutoNum type="arabicParenR"/>
            </a:pPr>
            <a:r>
              <a:rPr lang="en-US" dirty="0"/>
              <a:t>Spin axis of the moon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68044-BE62-17F7-5A61-D003F65BA27C}"/>
              </a:ext>
            </a:extLst>
          </p:cNvPr>
          <p:cNvSpPr txBox="1"/>
          <p:nvPr/>
        </p:nvSpPr>
        <p:spPr>
          <a:xfrm>
            <a:off x="163287" y="2929872"/>
            <a:ext cx="3172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moon regresses with an 18.6 year period. The so-called Cassini state is an example of a </a:t>
            </a:r>
          </a:p>
          <a:p>
            <a:r>
              <a:rPr lang="en-US" dirty="0"/>
              <a:t>secular spin-orbit resonance. 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13ED2-4473-C083-7DAC-948F4A08DF67}"/>
              </a:ext>
            </a:extLst>
          </p:cNvPr>
          <p:cNvSpPr txBox="1"/>
          <p:nvPr/>
        </p:nvSpPr>
        <p:spPr>
          <a:xfrm>
            <a:off x="8150943" y="4988621"/>
            <a:ext cx="10679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Adopted from </a:t>
            </a:r>
            <a:r>
              <a:rPr lang="en-US" sz="700" dirty="0" err="1"/>
              <a:t>wikipedia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2793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Saturn in Resonance with Neptune? </a:t>
            </a:r>
            <a:br>
              <a:rPr lang="en-US" dirty="0"/>
            </a:br>
            <a:r>
              <a:rPr lang="en-US" dirty="0"/>
              <a:t>This depends on Saturn’s Angular Momentum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912AC4-C9C8-1A30-2539-51A9BED3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993" y="885613"/>
            <a:ext cx="4292558" cy="2735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EEACF-9BBE-CF76-04D9-3C2A3F2BAD5C}"/>
              </a:ext>
            </a:extLst>
          </p:cNvPr>
          <p:cNvSpPr txBox="1"/>
          <p:nvPr/>
        </p:nvSpPr>
        <p:spPr>
          <a:xfrm>
            <a:off x="-35738" y="1373611"/>
            <a:ext cx="292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Saillenfest</a:t>
            </a:r>
            <a:r>
              <a:rPr lang="en-US" sz="1400" dirty="0"/>
              <a:t> (2021)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46D0F4-AA6A-A366-4200-043AB0A3B40F}"/>
              </a:ext>
            </a:extLst>
          </p:cNvPr>
          <p:cNvGrpSpPr/>
          <p:nvPr/>
        </p:nvGrpSpPr>
        <p:grpSpPr>
          <a:xfrm>
            <a:off x="-35738" y="3227523"/>
            <a:ext cx="9058625" cy="1860334"/>
            <a:chOff x="-35738" y="3227523"/>
            <a:chExt cx="9058625" cy="186033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033D61F-3E7C-C5B9-B69D-B315793B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4320" y="3596855"/>
              <a:ext cx="2247607" cy="98452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D880E5-C830-9A22-6C77-0DA568B187FB}"/>
                </a:ext>
              </a:extLst>
            </p:cNvPr>
            <p:cNvSpPr txBox="1"/>
            <p:nvPr/>
          </p:nvSpPr>
          <p:spPr>
            <a:xfrm>
              <a:off x="-35738" y="3919908"/>
              <a:ext cx="210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Precession constant: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C4FF3BF-AAB0-7DF3-CA23-C58AA0752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207" y="4458452"/>
              <a:ext cx="0" cy="260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43C2D-69AB-E3D1-8DBB-07B982A8FBDC}"/>
                </a:ext>
              </a:extLst>
            </p:cNvPr>
            <p:cNvSpPr txBox="1"/>
            <p:nvPr/>
          </p:nvSpPr>
          <p:spPr>
            <a:xfrm>
              <a:off x="107993" y="4718525"/>
              <a:ext cx="3434135" cy="369332"/>
            </a:xfrm>
            <a:prstGeom prst="rect">
              <a:avLst/>
            </a:prstGeom>
            <a:solidFill>
              <a:srgbClr val="FCF2F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Saturn’s moment of inertia: C/MR</a:t>
              </a:r>
              <a:r>
                <a:rPr lang="en-US" baseline="30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03F655-6028-7E00-80D9-8281DCEC2117}"/>
                </a:ext>
              </a:extLst>
            </p:cNvPr>
            <p:cNvSpPr txBox="1"/>
            <p:nvPr/>
          </p:nvSpPr>
          <p:spPr>
            <a:xfrm>
              <a:off x="3637896" y="4718525"/>
              <a:ext cx="4703464" cy="369332"/>
            </a:xfrm>
            <a:prstGeom prst="rect">
              <a:avLst/>
            </a:prstGeom>
            <a:solidFill>
              <a:srgbClr val="F5F8FD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372C4"/>
                  </a:solidFill>
                </a:rPr>
                <a:t>Moons’ contribution to angular momentum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783956A-C259-E7AE-5D93-7EF059738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5899" y="4458452"/>
              <a:ext cx="0" cy="260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BC1778-B83C-00C4-B4C2-9C5CC314933E}"/>
                </a:ext>
              </a:extLst>
            </p:cNvPr>
            <p:cNvSpPr txBox="1"/>
            <p:nvPr/>
          </p:nvSpPr>
          <p:spPr>
            <a:xfrm>
              <a:off x="4415791" y="3227523"/>
              <a:ext cx="3434135" cy="369332"/>
            </a:xfrm>
            <a:prstGeom prst="rect">
              <a:avLst/>
            </a:prstGeom>
            <a:solidFill>
              <a:srgbClr val="FCF2F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Torques acting on Saturn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1A746E-61DB-E0F1-6EAB-344D06A28946}"/>
                </a:ext>
              </a:extLst>
            </p:cNvPr>
            <p:cNvSpPr txBox="1"/>
            <p:nvPr/>
          </p:nvSpPr>
          <p:spPr>
            <a:xfrm>
              <a:off x="4415791" y="3722625"/>
              <a:ext cx="4607096" cy="369332"/>
            </a:xfrm>
            <a:prstGeom prst="rect">
              <a:avLst/>
            </a:prstGeom>
            <a:solidFill>
              <a:srgbClr val="F5F8FD"/>
            </a:solidFill>
            <a:ln>
              <a:solidFill>
                <a:srgbClr val="4372C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372C4"/>
                  </a:solidFill>
                </a:rPr>
                <a:t>Torques acting on moons’ orbits including Titan</a:t>
              </a:r>
              <a:endParaRPr lang="en-US" baseline="30000" dirty="0">
                <a:solidFill>
                  <a:srgbClr val="4372C4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722643-6774-ED4B-F39D-9A788D07D5BF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4126785" y="3904679"/>
              <a:ext cx="289006" cy="2612"/>
            </a:xfrm>
            <a:prstGeom prst="straightConnector1">
              <a:avLst/>
            </a:prstGeom>
            <a:ln>
              <a:solidFill>
                <a:srgbClr val="43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07219BE-FA43-0AD8-0C74-920619ADBAED}"/>
                </a:ext>
              </a:extLst>
            </p:cNvPr>
            <p:cNvCxnSpPr>
              <a:cxnSpLocks/>
            </p:cNvCxnSpPr>
            <p:nvPr/>
          </p:nvCxnSpPr>
          <p:spPr>
            <a:xfrm>
              <a:off x="3466447" y="3405274"/>
              <a:ext cx="0" cy="31052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A468534-AFC3-4317-C286-C73F9F1844D5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>
              <a:off x="3466447" y="3412189"/>
              <a:ext cx="949344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33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Saturn in Resonance with Neptune? </a:t>
            </a:r>
            <a:br>
              <a:rPr lang="en-US" dirty="0"/>
            </a:br>
            <a:r>
              <a:rPr lang="en-US" dirty="0"/>
              <a:t>This depends on Saturn’s Angular Momentum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912AC4-C9C8-1A30-2539-51A9BED3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993" y="885613"/>
            <a:ext cx="4292558" cy="2735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EEACF-9BBE-CF76-04D9-3C2A3F2BAD5C}"/>
              </a:ext>
            </a:extLst>
          </p:cNvPr>
          <p:cNvSpPr txBox="1"/>
          <p:nvPr/>
        </p:nvSpPr>
        <p:spPr>
          <a:xfrm>
            <a:off x="-35738" y="1373611"/>
            <a:ext cx="292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Saillenfest</a:t>
            </a:r>
            <a:r>
              <a:rPr lang="en-US" sz="1400" dirty="0"/>
              <a:t> (2021)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33D61F-3E7C-C5B9-B69D-B315793B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20" y="3596855"/>
            <a:ext cx="2247607" cy="98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880E5-C830-9A22-6C77-0DA568B187FB}"/>
              </a:ext>
            </a:extLst>
          </p:cNvPr>
          <p:cNvSpPr txBox="1"/>
          <p:nvPr/>
        </p:nvSpPr>
        <p:spPr>
          <a:xfrm>
            <a:off x="-35738" y="3919908"/>
            <a:ext cx="210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Precession constant: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4FF3BF-AAB0-7DF3-CA23-C58AA075219A}"/>
              </a:ext>
            </a:extLst>
          </p:cNvPr>
          <p:cNvCxnSpPr>
            <a:cxnSpLocks/>
          </p:cNvCxnSpPr>
          <p:nvPr/>
        </p:nvCxnSpPr>
        <p:spPr>
          <a:xfrm flipV="1">
            <a:off x="3451207" y="4458452"/>
            <a:ext cx="0" cy="26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D43C2D-69AB-E3D1-8DBB-07B982A8FBDC}"/>
              </a:ext>
            </a:extLst>
          </p:cNvPr>
          <p:cNvSpPr txBox="1"/>
          <p:nvPr/>
        </p:nvSpPr>
        <p:spPr>
          <a:xfrm>
            <a:off x="107993" y="4718525"/>
            <a:ext cx="3434135" cy="369332"/>
          </a:xfrm>
          <a:prstGeom prst="rect">
            <a:avLst/>
          </a:prstGeom>
          <a:solidFill>
            <a:srgbClr val="FCF2F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Saturn’s moment of inertia: C/MR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3F655-6028-7E00-80D9-8281DCEC2117}"/>
              </a:ext>
            </a:extLst>
          </p:cNvPr>
          <p:cNvSpPr txBox="1"/>
          <p:nvPr/>
        </p:nvSpPr>
        <p:spPr>
          <a:xfrm>
            <a:off x="3637896" y="4718525"/>
            <a:ext cx="4703464" cy="369332"/>
          </a:xfrm>
          <a:prstGeom prst="rect">
            <a:avLst/>
          </a:prstGeom>
          <a:solidFill>
            <a:srgbClr val="F5F8F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372C4"/>
                </a:solidFill>
              </a:rPr>
              <a:t>Moons’ contribution to angular momentum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83956A-C259-E7AE-5D93-7EF059738F77}"/>
              </a:ext>
            </a:extLst>
          </p:cNvPr>
          <p:cNvCxnSpPr>
            <a:cxnSpLocks/>
          </p:cNvCxnSpPr>
          <p:nvPr/>
        </p:nvCxnSpPr>
        <p:spPr>
          <a:xfrm flipV="1">
            <a:off x="3975899" y="4458452"/>
            <a:ext cx="0" cy="26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E93083FB-3D25-BA6B-B2E5-1A54E067C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471" y="899119"/>
            <a:ext cx="4481264" cy="37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5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Saturn in Resonance with Neptune? </a:t>
            </a:r>
            <a:br>
              <a:rPr lang="en-US" dirty="0"/>
            </a:br>
            <a:r>
              <a:rPr lang="en-US" dirty="0"/>
              <a:t>This depends on Saturn’s Angular Momentum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912AC4-C9C8-1A30-2539-51A9BED3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993" y="885613"/>
            <a:ext cx="4292558" cy="2735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EEACF-9BBE-CF76-04D9-3C2A3F2BAD5C}"/>
              </a:ext>
            </a:extLst>
          </p:cNvPr>
          <p:cNvSpPr txBox="1"/>
          <p:nvPr/>
        </p:nvSpPr>
        <p:spPr>
          <a:xfrm>
            <a:off x="-35738" y="1373611"/>
            <a:ext cx="292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Saillenfest</a:t>
            </a:r>
            <a:r>
              <a:rPr lang="en-US" sz="1400" dirty="0"/>
              <a:t> (2021)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33D61F-3E7C-C5B9-B69D-B315793B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20" y="3596855"/>
            <a:ext cx="2247607" cy="98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880E5-C830-9A22-6C77-0DA568B187FB}"/>
              </a:ext>
            </a:extLst>
          </p:cNvPr>
          <p:cNvSpPr txBox="1"/>
          <p:nvPr/>
        </p:nvSpPr>
        <p:spPr>
          <a:xfrm>
            <a:off x="-35738" y="3919908"/>
            <a:ext cx="210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Precession constant: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4FF3BF-AAB0-7DF3-CA23-C58AA075219A}"/>
              </a:ext>
            </a:extLst>
          </p:cNvPr>
          <p:cNvCxnSpPr>
            <a:cxnSpLocks/>
          </p:cNvCxnSpPr>
          <p:nvPr/>
        </p:nvCxnSpPr>
        <p:spPr>
          <a:xfrm flipV="1">
            <a:off x="3451207" y="4458452"/>
            <a:ext cx="0" cy="26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D43C2D-69AB-E3D1-8DBB-07B982A8FBDC}"/>
              </a:ext>
            </a:extLst>
          </p:cNvPr>
          <p:cNvSpPr txBox="1"/>
          <p:nvPr/>
        </p:nvSpPr>
        <p:spPr>
          <a:xfrm>
            <a:off x="107993" y="4718525"/>
            <a:ext cx="3434135" cy="369332"/>
          </a:xfrm>
          <a:prstGeom prst="rect">
            <a:avLst/>
          </a:prstGeom>
          <a:solidFill>
            <a:srgbClr val="FCF2F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Saturn’s moment of inertia: C/MR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3F655-6028-7E00-80D9-8281DCEC2117}"/>
              </a:ext>
            </a:extLst>
          </p:cNvPr>
          <p:cNvSpPr txBox="1"/>
          <p:nvPr/>
        </p:nvSpPr>
        <p:spPr>
          <a:xfrm>
            <a:off x="3637896" y="4718525"/>
            <a:ext cx="4703464" cy="369332"/>
          </a:xfrm>
          <a:prstGeom prst="rect">
            <a:avLst/>
          </a:prstGeom>
          <a:solidFill>
            <a:srgbClr val="F5F8F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372C4"/>
                </a:solidFill>
              </a:rPr>
              <a:t>Moons’ contribution to angular momentum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83956A-C259-E7AE-5D93-7EF059738F77}"/>
              </a:ext>
            </a:extLst>
          </p:cNvPr>
          <p:cNvCxnSpPr>
            <a:cxnSpLocks/>
          </p:cNvCxnSpPr>
          <p:nvPr/>
        </p:nvCxnSpPr>
        <p:spPr>
          <a:xfrm flipV="1">
            <a:off x="3975899" y="4458452"/>
            <a:ext cx="0" cy="26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37B49AA-9D94-3285-3F58-21FF7B2C4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16471" y="899119"/>
            <a:ext cx="4481263" cy="37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9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Why do J</a:t>
            </a:r>
            <a:r>
              <a:rPr lang="en-US" sz="2800" baseline="-25000" dirty="0"/>
              <a:t>2</a:t>
            </a:r>
            <a:r>
              <a:rPr lang="en-US" sz="2800" dirty="0"/>
              <a:t>, J</a:t>
            </a:r>
            <a:r>
              <a:rPr lang="en-US" sz="2800" baseline="-25000" dirty="0"/>
              <a:t>4</a:t>
            </a:r>
            <a:r>
              <a:rPr lang="en-US" sz="2800" dirty="0"/>
              <a:t>, and J</a:t>
            </a:r>
            <a:r>
              <a:rPr lang="en-US" sz="2800" baseline="-25000" dirty="0"/>
              <a:t>6</a:t>
            </a:r>
            <a:r>
              <a:rPr lang="en-US" sz="2800" dirty="0"/>
              <a:t> constrain the moment of inertia so well?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99E08-19C0-4E44-A4F2-D8FD1C2545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9096" y="908271"/>
            <a:ext cx="3892658" cy="3220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96C6D-2B9D-8948-AC85-00E35864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39466" y="947855"/>
            <a:ext cx="3593645" cy="314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169AF4-DBA0-2B96-248D-509EAC7A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274463"/>
            <a:ext cx="3834383" cy="776482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E2D0B809-6B23-6E17-6ED8-136D716B9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466" y="4232416"/>
            <a:ext cx="3647440" cy="8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100" dirty="0"/>
              <a:t>Our scenario for the formation of Saturn's 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08402-CE99-BE4B-8D67-BEF299345E2D}"/>
              </a:ext>
            </a:extLst>
          </p:cNvPr>
          <p:cNvSpPr txBox="1"/>
          <p:nvPr/>
        </p:nvSpPr>
        <p:spPr>
          <a:xfrm>
            <a:off x="102388" y="1050408"/>
            <a:ext cx="8939224" cy="3647152"/>
          </a:xfrm>
          <a:prstGeom prst="rect">
            <a:avLst/>
          </a:prstGeom>
          <a:solidFill>
            <a:schemeClr val="accent4">
              <a:lumMod val="20000"/>
              <a:lumOff val="80000"/>
              <a:alpha val="3098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640080" indent="-640080">
              <a:buAutoNum type="arabicPeriod"/>
            </a:pPr>
            <a:r>
              <a:rPr lang="en-US" sz="2100" dirty="0"/>
              <a:t>The Saturnian system formed with an </a:t>
            </a:r>
            <a:r>
              <a:rPr lang="en-US" sz="2100" b="1" dirty="0">
                <a:solidFill>
                  <a:srgbClr val="FF0000"/>
                </a:solidFill>
              </a:rPr>
              <a:t>additional moon, Chrysalis</a:t>
            </a:r>
            <a:r>
              <a:rPr lang="en-US" sz="2100" dirty="0"/>
              <a:t>. Saturn's spin axis was perpendicular to its orbital plane.</a:t>
            </a:r>
          </a:p>
          <a:p>
            <a:pPr marL="640080" indent="-640080">
              <a:buAutoNum type="arabicPeriod"/>
            </a:pPr>
            <a:r>
              <a:rPr lang="en-US" sz="2100" dirty="0"/>
              <a:t>Chrysalis </a:t>
            </a:r>
            <a:r>
              <a:rPr lang="en-US" sz="2100" b="1" dirty="0">
                <a:solidFill>
                  <a:srgbClr val="FF0000"/>
                </a:solidFill>
              </a:rPr>
              <a:t>gave Neptune an extra "handle" to tilt Saturn's spin axis </a:t>
            </a:r>
            <a:r>
              <a:rPr lang="en-US" sz="2100" dirty="0"/>
              <a:t>(via a spin-orbit resonance) to the large value that we see today, 27</a:t>
            </a:r>
            <a:r>
              <a:rPr lang="en-US" sz="2100" baseline="30000" dirty="0"/>
              <a:t>o</a:t>
            </a:r>
            <a:r>
              <a:rPr lang="en-US" sz="2100" dirty="0"/>
              <a:t>.</a:t>
            </a:r>
          </a:p>
          <a:p>
            <a:pPr marL="640080" indent="-640080">
              <a:buAutoNum type="arabicPeriod"/>
            </a:pPr>
            <a:r>
              <a:rPr lang="en-US" sz="2100" dirty="0"/>
              <a:t>Saturn's moon </a:t>
            </a:r>
            <a:r>
              <a:rPr lang="en-US" sz="2100" b="1" dirty="0">
                <a:solidFill>
                  <a:srgbClr val="00B0F0"/>
                </a:solidFill>
              </a:rPr>
              <a:t>Titan started to migrate out</a:t>
            </a:r>
            <a:r>
              <a:rPr lang="en-US" sz="2100" dirty="0"/>
              <a:t>. About 160 million years ago, it entered into a </a:t>
            </a:r>
            <a:r>
              <a:rPr lang="en-US" sz="2100" b="1" dirty="0">
                <a:solidFill>
                  <a:srgbClr val="00B0F0"/>
                </a:solidFill>
              </a:rPr>
              <a:t>resonance with the moon Chrysalis </a:t>
            </a:r>
            <a:r>
              <a:rPr lang="en-US" sz="2100" dirty="0"/>
              <a:t>destabilizing its orbit. </a:t>
            </a:r>
          </a:p>
          <a:p>
            <a:pPr marL="640080" indent="-640080">
              <a:buAutoNum type="arabicPeriod"/>
            </a:pPr>
            <a:r>
              <a:rPr lang="en-US" sz="2100" dirty="0"/>
              <a:t>As a result, Chrysalis came so close to Saturn that it was sheared apart by Saturn's intense gravity (</a:t>
            </a:r>
            <a:r>
              <a:rPr lang="en-US" sz="2100" b="1" dirty="0">
                <a:solidFill>
                  <a:srgbClr val="00B0F0"/>
                </a:solidFill>
              </a:rPr>
              <a:t>tidal disruption</a:t>
            </a:r>
            <a:r>
              <a:rPr lang="en-US" sz="2100" dirty="0"/>
              <a:t>). Most of the material fell into Saturn but out of 1%, the rings formed. </a:t>
            </a:r>
          </a:p>
          <a:p>
            <a:pPr marL="640080" indent="-640080">
              <a:buAutoNum type="arabicPeriod"/>
            </a:pPr>
            <a:r>
              <a:rPr lang="en-US" sz="2100" dirty="0"/>
              <a:t>With Chrysalis gone, Neptune could no longer change Saturn's spin axis. So the planet was left spinning at an angle of 27</a:t>
            </a:r>
            <a:r>
              <a:rPr lang="en-US" sz="2100" baseline="30000" dirty="0"/>
              <a:t>o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64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100" dirty="0"/>
              <a:t>Our scenario for the formation of Saturn's rings is supported by the following lines of evidence: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08402-CE99-BE4B-8D67-BEF299345E2D}"/>
              </a:ext>
            </a:extLst>
          </p:cNvPr>
          <p:cNvSpPr txBox="1"/>
          <p:nvPr/>
        </p:nvSpPr>
        <p:spPr>
          <a:xfrm>
            <a:off x="102388" y="908168"/>
            <a:ext cx="8939224" cy="3785652"/>
          </a:xfrm>
          <a:prstGeom prst="rect">
            <a:avLst/>
          </a:prstGeom>
          <a:solidFill>
            <a:schemeClr val="accent4">
              <a:lumMod val="20000"/>
              <a:lumOff val="80000"/>
              <a:alpha val="3098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640080" indent="-640080">
              <a:buAutoNum type="arabicPeriod"/>
            </a:pPr>
            <a:r>
              <a:rPr lang="en-US" sz="2400" dirty="0"/>
              <a:t>It predicts a young age for </a:t>
            </a:r>
            <a:r>
              <a:rPr lang="en-US" sz="2400" b="1" dirty="0">
                <a:solidFill>
                  <a:srgbClr val="FF0000"/>
                </a:solidFill>
              </a:rPr>
              <a:t>Saturn's rings of only 100 million years </a:t>
            </a:r>
            <a:r>
              <a:rPr lang="en-US" sz="2400" dirty="0"/>
              <a:t>approximately. This is in agreement with the ring color and Cassini's measurements of the ring mass.</a:t>
            </a:r>
          </a:p>
          <a:p>
            <a:pPr marL="640080" indent="-640080">
              <a:buAutoNum type="arabicPeriod"/>
            </a:pPr>
            <a:r>
              <a:rPr lang="en-US" sz="2400" dirty="0"/>
              <a:t>It explains </a:t>
            </a:r>
            <a:r>
              <a:rPr lang="en-US" sz="2400" b="1" dirty="0">
                <a:solidFill>
                  <a:srgbClr val="FF0000"/>
                </a:solidFill>
              </a:rPr>
              <a:t>why Saturn's spin axis is tilted </a:t>
            </a:r>
            <a:r>
              <a:rPr lang="en-US" sz="2400" dirty="0"/>
              <a:t>rather than being vertical, which it was when the planet formed.</a:t>
            </a:r>
          </a:p>
          <a:p>
            <a:pPr marL="640080" indent="-640080">
              <a:buAutoNum type="arabicPeriod"/>
            </a:pPr>
            <a:r>
              <a:rPr lang="en-US" sz="2400" dirty="0"/>
              <a:t>It also explains </a:t>
            </a:r>
            <a:r>
              <a:rPr lang="en-US" sz="2400" b="1" dirty="0">
                <a:solidFill>
                  <a:srgbClr val="00B0F0"/>
                </a:solidFill>
              </a:rPr>
              <a:t>why Saturn's moment of inertia is so close to the critical value </a:t>
            </a:r>
            <a:r>
              <a:rPr lang="en-US" sz="2400" dirty="0"/>
              <a:t>to be in a spin-orbit resonance with Neptune but just outside of the critical region.</a:t>
            </a:r>
          </a:p>
          <a:p>
            <a:pPr marL="640080" indent="-640080">
              <a:buAutoNum type="arabicPeriod"/>
            </a:pPr>
            <a:r>
              <a:rPr lang="en-US" sz="2400" dirty="0"/>
              <a:t>It is consistent with </a:t>
            </a:r>
            <a:r>
              <a:rPr lang="en-US" sz="2400" b="1" dirty="0">
                <a:solidFill>
                  <a:srgbClr val="00B0F0"/>
                </a:solidFill>
              </a:rPr>
              <a:t>Titan's observed migration </a:t>
            </a:r>
            <a:r>
              <a:rPr lang="en-US" sz="2400" dirty="0"/>
              <a:t>and offers an explanation why its orbit is slightly elliptical. </a:t>
            </a:r>
          </a:p>
        </p:txBody>
      </p:sp>
    </p:spTree>
    <p:extLst>
      <p:ext uri="{BB962C8B-B14F-4D97-AF65-F5344CB8AC3E}">
        <p14:creationId xmlns:p14="http://schemas.microsoft.com/office/powerpoint/2010/main" val="12960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20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so Unusual About Planet Saturn?</a:t>
            </a:r>
          </a:p>
        </p:txBody>
      </p:sp>
      <p:pic>
        <p:nvPicPr>
          <p:cNvPr id="10" name="Picture 9" descr="planets_iau_big3.jpg">
            <a:extLst>
              <a:ext uri="{FF2B5EF4-FFF2-40B4-BE49-F238E27FC236}">
                <a16:creationId xmlns:a16="http://schemas.microsoft.com/office/drawing/2014/main" id="{9455E129-A37E-8811-B6EE-F3669B66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8393"/>
          <a:stretch/>
        </p:blipFill>
        <p:spPr>
          <a:xfrm>
            <a:off x="0" y="810226"/>
            <a:ext cx="9144000" cy="4333274"/>
          </a:xfrm>
          <a:prstGeom prst="rect">
            <a:avLst/>
          </a:prstGeom>
        </p:spPr>
      </p:pic>
      <p:pic>
        <p:nvPicPr>
          <p:cNvPr id="4" name="Picture 3" descr="A picture containing object, mirror, microscope, car mirror&#10;&#10;Description automatically generated">
            <a:extLst>
              <a:ext uri="{FF2B5EF4-FFF2-40B4-BE49-F238E27FC236}">
                <a16:creationId xmlns:a16="http://schemas.microsoft.com/office/drawing/2014/main" id="{2DC7E50C-4466-7546-6FA8-583287AA7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8" b="92439" l="9073" r="92540">
                        <a14:foregroundMark x1="30948" y1="11608" x2="53629" y2="9159"/>
                        <a14:foregroundMark x1="53629" y1="9159" x2="65625" y2="11821"/>
                        <a14:foregroundMark x1="45161" y1="8839" x2="67137" y2="10969"/>
                        <a14:foregroundMark x1="51109" y1="7987" x2="66431" y2="10437"/>
                        <a14:foregroundMark x1="62500" y1="10756" x2="64012" y2="9904"/>
                        <a14:foregroundMark x1="9476" y1="43876" x2="9274" y2="57827"/>
                        <a14:foregroundMark x1="40222" y1="89244" x2="61996" y2="89457"/>
                        <a14:foregroundMark x1="34879" y1="91161" x2="56048" y2="92545"/>
                        <a14:foregroundMark x1="88911" y1="43237" x2="90726" y2="38339"/>
                        <a14:foregroundMark x1="90726" y1="40256" x2="88306" y2="64430"/>
                        <a14:foregroundMark x1="88306" y1="64430" x2="88105" y2="64856"/>
                        <a14:foregroundMark x1="88911" y1="34824" x2="90625" y2="59318"/>
                        <a14:foregroundMark x1="90625" y1="59318" x2="88810" y2="35357"/>
                        <a14:foregroundMark x1="88810" y1="35357" x2="88609" y2="35037"/>
                        <a14:foregroundMark x1="63306" y1="10756" x2="40524" y2="7987"/>
                        <a14:foregroundMark x1="40524" y1="7987" x2="37903" y2="9372"/>
                        <a14:foregroundMark x1="47984" y1="8307" x2="63004" y2="9904"/>
                        <a14:foregroundMark x1="63508" y1="10437" x2="48589" y2="7774"/>
                        <a14:foregroundMark x1="35081" y1="10224" x2="32258" y2="11821"/>
                        <a14:foregroundMark x1="28629" y1="13206" x2="26008" y2="14803"/>
                        <a14:foregroundMark x1="88911" y1="36209" x2="92540" y2="60916"/>
                        <a14:foregroundMark x1="92540" y1="60916" x2="83165" y2="77210"/>
                        <a14:foregroundMark x1="91230" y1="61022" x2="89113" y2="32907"/>
                        <a14:foregroundMark x1="89919" y1="64643" x2="82460" y2="79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127" y="2516995"/>
            <a:ext cx="1538507" cy="1454757"/>
          </a:xfrm>
          <a:prstGeom prst="rect">
            <a:avLst/>
          </a:prstGeom>
        </p:spPr>
      </p:pic>
      <p:pic>
        <p:nvPicPr>
          <p:cNvPr id="5" name="Picture 4" descr="A light in space&#10;&#10;Description automatically generated with low confidence">
            <a:extLst>
              <a:ext uri="{FF2B5EF4-FFF2-40B4-BE49-F238E27FC236}">
                <a16:creationId xmlns:a16="http://schemas.microsoft.com/office/drawing/2014/main" id="{EFEAA2C7-0E28-75FB-1DC8-50B5E85DEB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82" t="1470" r="21739" b="529"/>
          <a:stretch/>
        </p:blipFill>
        <p:spPr>
          <a:xfrm>
            <a:off x="7447084" y="2516995"/>
            <a:ext cx="1257301" cy="15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7950F-98E4-824C-AFC2-1FCBC821C068}"/>
              </a:ext>
            </a:extLst>
          </p:cNvPr>
          <p:cNvSpPr/>
          <p:nvPr/>
        </p:nvSpPr>
        <p:spPr>
          <a:xfrm>
            <a:off x="2483351" y="2408251"/>
            <a:ext cx="3418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7862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did Saturn become the Lord of the Rings?</a:t>
            </a:r>
            <a:endParaRPr lang="en-US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D7FFB0D-7DF0-7700-DEA8-3EB27F282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947406"/>
            <a:ext cx="8697884" cy="2578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874AB-DD49-9264-9752-93058FDBE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13726"/>
            <a:ext cx="8224327" cy="6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37" y="38762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so unusual about Planet Saturn?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6C208-35EE-44B6-3F4A-089AF0B4B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3" t="11970" r="-1" b="-19572"/>
          <a:stretch/>
        </p:blipFill>
        <p:spPr>
          <a:xfrm>
            <a:off x="-12700" y="815508"/>
            <a:ext cx="9156700" cy="5526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F0B683-DD92-1CB4-4888-254476F4F976}"/>
              </a:ext>
            </a:extLst>
          </p:cNvPr>
          <p:cNvSpPr txBox="1"/>
          <p:nvPr/>
        </p:nvSpPr>
        <p:spPr>
          <a:xfrm>
            <a:off x="0" y="4327992"/>
            <a:ext cx="354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Gravity field measured</a:t>
            </a:r>
          </a:p>
          <a:p>
            <a:r>
              <a:rPr lang="en-US" dirty="0">
                <a:solidFill>
                  <a:schemeClr val="bg1"/>
                </a:solidFill>
              </a:rPr>
              <a:t>Winds are 9000 km deep.</a:t>
            </a:r>
          </a:p>
          <a:p>
            <a:r>
              <a:rPr lang="en-US" dirty="0">
                <a:solidFill>
                  <a:schemeClr val="bg1"/>
                </a:solidFill>
              </a:rPr>
              <a:t>Rings are only 100 million years old.</a:t>
            </a:r>
          </a:p>
        </p:txBody>
      </p:sp>
    </p:spTree>
    <p:extLst>
      <p:ext uri="{BB962C8B-B14F-4D97-AF65-F5344CB8AC3E}">
        <p14:creationId xmlns:p14="http://schemas.microsoft.com/office/powerpoint/2010/main" val="276209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BF7099-204D-221C-1862-432DC83532A1}"/>
              </a:ext>
            </a:extLst>
          </p:cNvPr>
          <p:cNvSpPr/>
          <p:nvPr/>
        </p:nvSpPr>
        <p:spPr>
          <a:xfrm>
            <a:off x="0" y="823872"/>
            <a:ext cx="9144000" cy="4319628"/>
          </a:xfrm>
          <a:prstGeom prst="rect">
            <a:avLst/>
          </a:prstGeom>
          <a:solidFill>
            <a:srgbClr val="070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37" y="38762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Mass of Saturn’s Rings Measured</a:t>
            </a:r>
          </a:p>
        </p:txBody>
      </p:sp>
      <p:pic>
        <p:nvPicPr>
          <p:cNvPr id="2" name="Picture 8" descr="Saturn's_ring_plane.jpg">
            <a:extLst>
              <a:ext uri="{FF2B5EF4-FFF2-40B4-BE49-F238E27FC236}">
                <a16:creationId xmlns:a16="http://schemas.microsoft.com/office/drawing/2014/main" id="{397DD51B-BC81-5D94-B8BF-D0B961F505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730" y="823872"/>
            <a:ext cx="4293630" cy="43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31645309-89D9-1F32-7408-26E98780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580" y="4282681"/>
            <a:ext cx="756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Saturn’s rings labeled A-F</a:t>
            </a:r>
          </a:p>
        </p:txBody>
      </p:sp>
    </p:spTree>
    <p:extLst>
      <p:ext uri="{BB962C8B-B14F-4D97-AF65-F5344CB8AC3E}">
        <p14:creationId xmlns:p14="http://schemas.microsoft.com/office/powerpoint/2010/main" val="4021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First Determination of </a:t>
            </a:r>
            <a:br>
              <a:rPr lang="en-US" dirty="0"/>
            </a:br>
            <a:r>
              <a:rPr lang="en-US" dirty="0"/>
              <a:t>Saturn’s Ring Mass from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CC87D2-63D9-677F-7666-F36A809CFF44}"/>
                  </a:ext>
                </a:extLst>
              </p:cNvPr>
              <p:cNvSpPr txBox="1"/>
              <p:nvPr/>
            </p:nvSpPr>
            <p:spPr>
              <a:xfrm>
                <a:off x="1447631" y="762294"/>
                <a:ext cx="6130374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r>
                  <a:rPr lang="en-US" sz="2100" dirty="0">
                    <a:latin typeface="Book Antiqua" charset="0"/>
                    <a:ea typeface="Book Antiqua" charset="0"/>
                    <a:cs typeface="Book Antiqua" charset="0"/>
                  </a:rPr>
                  <a:t>Directly from the gravity signal, we determined a total mass of the main rings  A, B and C =  </a:t>
                </a:r>
              </a:p>
              <a:p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r>
                  <a:rPr lang="en-US" sz="2100" dirty="0">
                    <a:solidFill>
                      <a:srgbClr val="FF0000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                      </a:t>
                </a:r>
                <a:r>
                  <a:rPr lang="en-US" sz="2700" b="1" dirty="0">
                    <a:solidFill>
                      <a:srgbClr val="FF0000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0.41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ook Antiqua" charset="0"/>
                      </a:rPr>
                      <m:t>±</m:t>
                    </m:r>
                  </m:oMath>
                </a14:m>
                <a:r>
                  <a:rPr lang="en-US" sz="2700" b="1" dirty="0">
                    <a:solidFill>
                      <a:srgbClr val="FF0000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0.13 Mimas masses.</a:t>
                </a:r>
              </a:p>
              <a:p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 algn="ctr"/>
                <a:r>
                  <a:rPr lang="en-US" dirty="0">
                    <a:latin typeface="Book Antiqua" charset="0"/>
                    <a:ea typeface="Book Antiqua" charset="0"/>
                    <a:cs typeface="Book Antiqua" charset="0"/>
                  </a:rPr>
                  <a:t>(2000 Mimas masses = 1 lunar mass) </a:t>
                </a:r>
              </a:p>
              <a:p>
                <a:pPr algn="ctr"/>
                <a:r>
                  <a:rPr lang="en-US" dirty="0">
                    <a:latin typeface="Book Antiqua" charset="0"/>
                    <a:ea typeface="Book Antiqua" charset="0"/>
                    <a:cs typeface="Book Antiqua" charset="0"/>
                  </a:rPr>
                  <a:t>(16000 Mimas masses = 1 Earth mass) </a:t>
                </a:r>
              </a:p>
              <a:p>
                <a:pPr algn="ctr"/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CC87D2-63D9-677F-7666-F36A809CF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31" y="762294"/>
                <a:ext cx="6130374" cy="3000821"/>
              </a:xfrm>
              <a:prstGeom prst="rect">
                <a:avLst/>
              </a:prstGeom>
              <a:blipFill>
                <a:blip r:embed="rId2"/>
                <a:stretch>
                  <a:fillRect l="-1033" r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EB7337-AD66-7CF1-B180-6B646CACE03A}"/>
              </a:ext>
            </a:extLst>
          </p:cNvPr>
          <p:cNvSpPr txBox="1"/>
          <p:nvPr/>
        </p:nvSpPr>
        <p:spPr>
          <a:xfrm>
            <a:off x="6176136" y="4750520"/>
            <a:ext cx="296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Iess</a:t>
            </a:r>
            <a:r>
              <a:rPr lang="en-US" dirty="0"/>
              <a:t>, BM, et al. Science (2019)</a:t>
            </a:r>
          </a:p>
        </p:txBody>
      </p:sp>
    </p:spTree>
    <p:extLst>
      <p:ext uri="{BB962C8B-B14F-4D97-AF65-F5344CB8AC3E}">
        <p14:creationId xmlns:p14="http://schemas.microsoft.com/office/powerpoint/2010/main" val="317526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First Determination of </a:t>
            </a:r>
            <a:br>
              <a:rPr lang="en-US" dirty="0"/>
            </a:br>
            <a:r>
              <a:rPr lang="en-US" dirty="0"/>
              <a:t>Saturn’s Ring Mass from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CC87D2-63D9-677F-7666-F36A809CFF44}"/>
                  </a:ext>
                </a:extLst>
              </p:cNvPr>
              <p:cNvSpPr txBox="1"/>
              <p:nvPr/>
            </p:nvSpPr>
            <p:spPr>
              <a:xfrm>
                <a:off x="1447631" y="762294"/>
                <a:ext cx="6130374" cy="373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r>
                  <a:rPr lang="en-US" sz="2100" dirty="0">
                    <a:latin typeface="Book Antiqua" charset="0"/>
                    <a:ea typeface="Book Antiqua" charset="0"/>
                    <a:cs typeface="Book Antiqua" charset="0"/>
                  </a:rPr>
                  <a:t>Directly from the gravity signal, we determined a total mass of the main rings  A, B and C =  </a:t>
                </a:r>
              </a:p>
              <a:p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r>
                  <a:rPr lang="en-US" sz="2100" dirty="0">
                    <a:solidFill>
                      <a:srgbClr val="FF0000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                      </a:t>
                </a:r>
                <a:r>
                  <a:rPr lang="en-US" sz="2700" b="1" dirty="0">
                    <a:solidFill>
                      <a:srgbClr val="FF0000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0.41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ook Antiqua" charset="0"/>
                      </a:rPr>
                      <m:t>±</m:t>
                    </m:r>
                  </m:oMath>
                </a14:m>
                <a:r>
                  <a:rPr lang="en-US" sz="2700" b="1" dirty="0">
                    <a:solidFill>
                      <a:srgbClr val="FF0000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0.13 Mimas masses.</a:t>
                </a:r>
              </a:p>
              <a:p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 algn="ctr"/>
                <a:r>
                  <a:rPr lang="en-US" dirty="0">
                    <a:latin typeface="Book Antiqua" charset="0"/>
                    <a:ea typeface="Book Antiqua" charset="0"/>
                    <a:cs typeface="Book Antiqua" charset="0"/>
                  </a:rPr>
                  <a:t>(2000 Mimas masses = 1 lunar mass) </a:t>
                </a:r>
              </a:p>
              <a:p>
                <a:pPr algn="ctr"/>
                <a:r>
                  <a:rPr lang="en-US" dirty="0">
                    <a:latin typeface="Book Antiqua" charset="0"/>
                    <a:ea typeface="Book Antiqua" charset="0"/>
                    <a:cs typeface="Book Antiqua" charset="0"/>
                  </a:rPr>
                  <a:t>(16000 Mimas masses = 1 Earth mass) </a:t>
                </a:r>
              </a:p>
              <a:p>
                <a:pPr algn="ctr"/>
                <a:endParaRPr lang="en-US" sz="21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 algn="ctr"/>
                <a:r>
                  <a:rPr lang="en-US" sz="2400" dirty="0">
                    <a:latin typeface="Book Antiqua" charset="0"/>
                    <a:ea typeface="Book Antiqua" charset="0"/>
                    <a:cs typeface="Book Antiqua" charset="0"/>
                  </a:rPr>
                  <a:t>An indication that the </a:t>
                </a:r>
                <a:r>
                  <a:rPr lang="en-US" sz="2400" dirty="0">
                    <a:solidFill>
                      <a:srgbClr val="FF0000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rings are young, were formed only 10-100 million years ago</a:t>
                </a:r>
                <a:r>
                  <a:rPr lang="en-US" sz="2400" dirty="0">
                    <a:latin typeface="Book Antiqua" charset="0"/>
                    <a:ea typeface="Book Antiqua" charset="0"/>
                    <a:cs typeface="Book Antiqu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CC87D2-63D9-677F-7666-F36A809CF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31" y="762294"/>
                <a:ext cx="6130374" cy="3739485"/>
              </a:xfrm>
              <a:prstGeom prst="rect">
                <a:avLst/>
              </a:prstGeom>
              <a:blipFill>
                <a:blip r:embed="rId2"/>
                <a:stretch>
                  <a:fillRect l="-1033" r="-1860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EB7337-AD66-7CF1-B180-6B646CACE03A}"/>
              </a:ext>
            </a:extLst>
          </p:cNvPr>
          <p:cNvSpPr txBox="1"/>
          <p:nvPr/>
        </p:nvSpPr>
        <p:spPr>
          <a:xfrm>
            <a:off x="6176136" y="4750520"/>
            <a:ext cx="296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Iess</a:t>
            </a:r>
            <a:r>
              <a:rPr lang="en-US" dirty="0"/>
              <a:t>, BM, et al. Science (2019)</a:t>
            </a:r>
          </a:p>
        </p:txBody>
      </p:sp>
    </p:spTree>
    <p:extLst>
      <p:ext uri="{BB962C8B-B14F-4D97-AF65-F5344CB8AC3E}">
        <p14:creationId xmlns:p14="http://schemas.microsoft.com/office/powerpoint/2010/main" val="9413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a Cassini State?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A74EC-4358-CC6C-9136-921455ACCC70}"/>
              </a:ext>
            </a:extLst>
          </p:cNvPr>
          <p:cNvSpPr txBox="1"/>
          <p:nvPr/>
        </p:nvSpPr>
        <p:spPr>
          <a:xfrm>
            <a:off x="0" y="114585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is a Cassini State?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C86DC-B2EC-A713-1A6A-F535D1A03107}"/>
              </a:ext>
            </a:extLst>
          </p:cNvPr>
          <p:cNvSpPr txBox="1"/>
          <p:nvPr/>
        </p:nvSpPr>
        <p:spPr>
          <a:xfrm>
            <a:off x="-49218" y="274443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Answer: Spin-Orbit Coupling between Planets or Moons</a:t>
            </a:r>
          </a:p>
        </p:txBody>
      </p:sp>
    </p:spTree>
    <p:extLst>
      <p:ext uri="{BB962C8B-B14F-4D97-AF65-F5344CB8AC3E}">
        <p14:creationId xmlns:p14="http://schemas.microsoft.com/office/powerpoint/2010/main" val="383432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2455FF7-E18B-F542-B223-451628F7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8"/>
            <a:ext cx="9144000" cy="738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for Cassini State: Mercury’s Orbit Around the Sun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2C32AF1-C627-3EDF-EEA9-7D3048057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318" y="1133533"/>
            <a:ext cx="3207264" cy="3660881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3F300B6-BF16-3A12-1175-94A2578B2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555" y="1133533"/>
            <a:ext cx="4197810" cy="36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8323</TotalTime>
  <Words>771</Words>
  <Application>Microsoft Macintosh PowerPoint</Application>
  <PresentationFormat>On-screen Show (16:9)</PresentationFormat>
  <Paragraphs>90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Malgun Gothic</vt:lpstr>
      <vt:lpstr>Malgun Gothic Semilight</vt:lpstr>
      <vt:lpstr>Arial</vt:lpstr>
      <vt:lpstr>Book Antiqua</vt:lpstr>
      <vt:lpstr>Calibri</vt:lpstr>
      <vt:lpstr>Calibri Light</vt:lpstr>
      <vt:lpstr>Cambria Math</vt:lpstr>
      <vt:lpstr>Chalkboard Bold</vt:lpstr>
      <vt:lpstr>Times New Roman</vt:lpstr>
      <vt:lpstr>Office Theme</vt:lpstr>
      <vt:lpstr>PowerPoint Presentation</vt:lpstr>
      <vt:lpstr>What is so Unusual About Planet Saturn?</vt:lpstr>
      <vt:lpstr>How did Saturn become the Lord of the Rings?</vt:lpstr>
      <vt:lpstr>What is so unusual about Planet Saturn?</vt:lpstr>
      <vt:lpstr>Mass of Saturn’s Rings Measured</vt:lpstr>
      <vt:lpstr>First Determination of  Saturn’s Ring Mass from Gravity</vt:lpstr>
      <vt:lpstr>First Determination of  Saturn’s Ring Mass from Gravity</vt:lpstr>
      <vt:lpstr>What is a Cassini State?</vt:lpstr>
      <vt:lpstr>Example for Cassini State: Mercury’s Orbit Around the Sun</vt:lpstr>
      <vt:lpstr>Spin-Orbit Coupling</vt:lpstr>
      <vt:lpstr>Spin-Orbit Coupling</vt:lpstr>
      <vt:lpstr>Spin-Orbit Coupling</vt:lpstr>
      <vt:lpstr>What is a Cassini State?</vt:lpstr>
      <vt:lpstr>This Saturn in Resonance with Neptune?  This depends on Saturn’s Angular Momentum</vt:lpstr>
      <vt:lpstr>This Saturn in Resonance with Neptune?  This depends on Saturn’s Angular Momentum</vt:lpstr>
      <vt:lpstr>This Saturn in Resonance with Neptune?  This depends on Saturn’s Angular Momentum</vt:lpstr>
      <vt:lpstr>Why do J2, J4, and J6 constrain the moment of inertia so well?</vt:lpstr>
      <vt:lpstr>Our scenario for the formation of Saturn's rings</vt:lpstr>
      <vt:lpstr>Our scenario for the formation of Saturn's rings is supported by the following lines of evidence: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Holtzman, Miriam</dc:creator>
  <cp:lastModifiedBy>Burkhard Militzer</cp:lastModifiedBy>
  <cp:revision>236</cp:revision>
  <cp:lastPrinted>2021-11-08T01:13:08Z</cp:lastPrinted>
  <dcterms:created xsi:type="dcterms:W3CDTF">2019-01-07T22:39:49Z</dcterms:created>
  <dcterms:modified xsi:type="dcterms:W3CDTF">2022-12-26T20:15:28Z</dcterms:modified>
</cp:coreProperties>
</file>