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44" r:id="rId2"/>
  </p:sldIdLst>
  <p:sldSz cx="9144000" cy="6858000" type="screen4x3"/>
  <p:notesSz cx="70358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halkboard Bold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halkboard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E7B9B9"/>
    <a:srgbClr val="87769A"/>
    <a:srgbClr val="8A697F"/>
    <a:srgbClr val="B4A2C7"/>
    <a:srgbClr val="54FF4C"/>
    <a:srgbClr val="A6FFF7"/>
    <a:srgbClr val="FFFF99"/>
    <a:srgbClr val="0000DB"/>
    <a:srgbClr val="FF6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00" y="-1024"/>
      </p:cViewPr>
      <p:guideLst>
        <p:guide orient="horz" pos="2256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1744" y="-104"/>
      </p:cViewPr>
      <p:guideLst>
        <p:guide orient="horz" pos="2896"/>
        <p:guide pos="22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33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368800"/>
            <a:ext cx="5160963" cy="4135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001" tIns="48500" rIns="97001" bIns="48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1929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298450"/>
            <a:ext cx="2079625" cy="5873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298450"/>
            <a:ext cx="6086475" cy="5873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9100" y="298450"/>
            <a:ext cx="8280400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750" y="16764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2750" y="40005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2750" y="298450"/>
            <a:ext cx="8318500" cy="587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676400"/>
            <a:ext cx="40830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8305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676400"/>
            <a:ext cx="40830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830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676400"/>
            <a:ext cx="83185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5" name="Line 21"/>
          <p:cNvSpPr>
            <a:spLocks noChangeShapeType="1"/>
          </p:cNvSpPr>
          <p:nvPr userDrawn="1"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5397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228600" y="1250950"/>
            <a:ext cx="8686800" cy="96838"/>
          </a:xfrm>
          <a:prstGeom prst="rect">
            <a:avLst/>
          </a:prstGeom>
          <a:solidFill>
            <a:srgbClr val="3333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228600" y="1398588"/>
            <a:ext cx="8686800" cy="49212"/>
          </a:xfrm>
          <a:prstGeom prst="rect">
            <a:avLst/>
          </a:prstGeom>
          <a:solidFill>
            <a:srgbClr val="333399">
              <a:alpha val="78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halkboard Bold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 xmlns:p14="http://schemas.microsoft.com/office/powerpoint/2010/main" spd="med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halkboard Bold" pitchFamily="1" charset="0"/>
        </a:defRPr>
      </a:lvl9pPr>
    </p:titleStyle>
    <p:bodyStyle>
      <a:lvl1pPr marL="292100" indent="-292100" algn="l" rtl="0" eaLnBrk="0" fontAlgn="base" hangingPunct="0">
        <a:lnSpc>
          <a:spcPts val="2400"/>
        </a:lnSpc>
        <a:spcBef>
          <a:spcPts val="6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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00100" indent="-342900" algn="l" rtl="0" eaLnBrk="0" fontAlgn="base" hangingPunct="0">
        <a:lnSpc>
          <a:spcPts val="2400"/>
        </a:lnSpc>
        <a:spcBef>
          <a:spcPct val="0"/>
        </a:spcBef>
        <a:spcAft>
          <a:spcPts val="400"/>
        </a:spcAft>
        <a:buClr>
          <a:srgbClr val="0C7B9C"/>
        </a:buClr>
        <a:buSzPct val="100000"/>
        <a:buFont typeface="Arial" charset="0"/>
        <a:buChar char="—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914400" algn="l" rtl="0" eaLnBrk="0" fontAlgn="base" hangingPunct="0">
        <a:lnSpc>
          <a:spcPts val="2400"/>
        </a:lnSpc>
        <a:spcBef>
          <a:spcPct val="0"/>
        </a:spcBef>
        <a:spcAft>
          <a:spcPts val="400"/>
        </a:spcAft>
        <a:buClr>
          <a:srgbClr val="0C7B9C"/>
        </a:buClr>
        <a:buSzPct val="100000"/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44000" cy="908050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Ab</a:t>
            </a:r>
            <a:r>
              <a:rPr lang="en-US" sz="2800" dirty="0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 Initio Structure Search Methods predict </a:t>
            </a:r>
            <a:br>
              <a:rPr lang="en-US" sz="2800" dirty="0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</a:br>
            <a:r>
              <a:rPr lang="en-US" sz="2800" dirty="0">
                <a:solidFill>
                  <a:srgbClr val="FF0000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even New Ice </a:t>
            </a:r>
            <a:r>
              <a:rPr lang="en-US" sz="2800" dirty="0">
                <a:solidFill>
                  <a:srgbClr val="FF0000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tructures</a:t>
            </a:r>
            <a:r>
              <a:rPr lang="en-US" sz="2800" dirty="0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 at </a:t>
            </a:r>
            <a:r>
              <a:rPr lang="en-US" sz="2800" dirty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H</a:t>
            </a:r>
            <a:r>
              <a:rPr lang="en-US" sz="2800" dirty="0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igh </a:t>
            </a:r>
            <a:r>
              <a:rPr lang="en-US" sz="2800" dirty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P</a:t>
            </a:r>
            <a:r>
              <a:rPr lang="en-US" sz="2800" dirty="0" smtClean="0">
                <a:solidFill>
                  <a:srgbClr val="363398"/>
                </a:solidFill>
                <a:effectLst>
                  <a:outerShdw blurRad="50800" dist="38100" dir="2700000">
                    <a:srgbClr val="000000"/>
                  </a:outerShdw>
                </a:effectLst>
                <a:latin typeface="Arial Rounded MT Bold"/>
                <a:cs typeface="Arial Rounded MT Bold"/>
              </a:rPr>
              <a:t>ressure</a:t>
            </a:r>
            <a:endParaRPr lang="en-US" sz="2800" dirty="0">
              <a:solidFill>
                <a:srgbClr val="FF0000"/>
              </a:solidFill>
              <a:effectLst>
                <a:outerShdw blurRad="50800" dist="38100" dir="2700000">
                  <a:srgbClr val="000000"/>
                </a:outerShdw>
              </a:effectLst>
              <a:latin typeface="Arial Rounded MT Bold"/>
              <a:cs typeface="Arial Rounded MT Bold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228600" y="1250950"/>
            <a:ext cx="8686800" cy="196850"/>
            <a:chOff x="228600" y="1250950"/>
            <a:chExt cx="8686800" cy="196850"/>
          </a:xfrm>
        </p:grpSpPr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228600" y="1295400"/>
              <a:ext cx="8686800" cy="0"/>
            </a:xfrm>
            <a:prstGeom prst="line">
              <a:avLst/>
            </a:prstGeom>
            <a:noFill/>
            <a:ln w="539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halkboard Bold" pitchFamily="1" charset="0"/>
              </a:endParaRPr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228600" y="1250950"/>
              <a:ext cx="8686800" cy="96838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halkboard Bold" pitchFamily="1" charset="0"/>
              </a:endParaRPr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228600" y="1398588"/>
              <a:ext cx="8686800" cy="49212"/>
            </a:xfrm>
            <a:prstGeom prst="rect">
              <a:avLst/>
            </a:prstGeom>
            <a:solidFill>
              <a:srgbClr val="333399">
                <a:alpha val="78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halkboard Bold" pitchFamily="1" charset="0"/>
              </a:endParaRPr>
            </a:p>
          </p:txBody>
        </p:sp>
      </p:grp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738446"/>
              </p:ext>
            </p:extLst>
          </p:nvPr>
        </p:nvGraphicFramePr>
        <p:xfrm>
          <a:off x="269246" y="1572395"/>
          <a:ext cx="5976514" cy="4230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184"/>
                <a:gridCol w="2282970"/>
                <a:gridCol w="1205159"/>
                <a:gridCol w="951201"/>
              </a:tblGrid>
              <a:tr h="296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Name/Symmetry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latin typeface="Cambria"/>
                        </a:rPr>
                        <a:t>Author,Year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 Pressure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(Mbar)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#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m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ol.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Ice X (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Pn-3m)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Polian,1984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0.44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2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latin typeface="Verdana"/>
                        </a:rPr>
                        <a:t>Pbcm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Benoit, 1996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latin typeface="Verdana"/>
                        </a:rPr>
                        <a:t>Pbca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smtClean="0">
                          <a:latin typeface="Verdana"/>
                        </a:rPr>
                        <a:t>Militzer, </a:t>
                      </a:r>
                      <a:r>
                        <a:rPr lang="en-US" sz="1400" b="1" i="0" u="none" strike="noStrike" dirty="0" smtClean="0">
                          <a:latin typeface="Verdana"/>
                        </a:rPr>
                        <a:t>Wilson, 2010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7.6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I-42d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Wang, 2011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/>
                        </a:rPr>
                        <a:t>8.1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0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P2</a:t>
                      </a:r>
                      <a:r>
                        <a:rPr lang="en-US" sz="1400" b="0" i="0" u="none" strike="noStrike" baseline="-25000" dirty="0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McMahon,</a:t>
                      </a:r>
                      <a:r>
                        <a:rPr lang="en-US" sz="1400" b="1" i="0" u="none" strike="noStrike" dirty="0">
                          <a:latin typeface="Verdana"/>
                        </a:rPr>
                        <a:t>2011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11.7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Verdana"/>
                        </a:rPr>
                        <a:t>Ji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, 2011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11.4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Wang, 2011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14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Hermann, 2011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11.7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P2</a:t>
                      </a:r>
                      <a:r>
                        <a:rPr lang="en-US" sz="1400" b="0" i="0" u="none" strike="noStrike" baseline="-25000" dirty="0">
                          <a:latin typeface="Verdana"/>
                        </a:rPr>
                        <a:t>1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/c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latin typeface="Verdana"/>
                        </a:rPr>
                        <a:t>Ji</a:t>
                      </a:r>
                      <a:r>
                        <a:rPr lang="en-US" sz="1400" b="1" i="0" u="none" strike="noStrike" dirty="0" smtClean="0">
                          <a:latin typeface="Verdana"/>
                        </a:rPr>
                        <a:t>, 2011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19.6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C2/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m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(metallic)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McMahon, 2011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56.2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2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Hermann, 2011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60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2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P2</a:t>
                      </a:r>
                      <a:r>
                        <a:rPr lang="en-US" sz="1400" b="0" i="0" u="none" strike="noStrike" baseline="-25000" dirty="0" smtClean="0">
                          <a:latin typeface="Verdana"/>
                        </a:rPr>
                        <a:t>1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/m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rgbClr val="DDE7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Verdana"/>
                        </a:rPr>
                        <a:t>Zhang, Militzer,</a:t>
                      </a:r>
                      <a:r>
                        <a:rPr lang="en-US" sz="1400" b="1" i="0" u="none" strike="noStrike" baseline="0" dirty="0" smtClean="0">
                          <a:latin typeface="Verdana"/>
                        </a:rPr>
                        <a:t> 2013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rgbClr val="DDE7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135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rgbClr val="DDE7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rgbClr val="DDE7F2"/>
                    </a:solidFill>
                  </a:tcPr>
                </a:tc>
              </a:tr>
              <a:tr h="282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I4/mmm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Verdana"/>
                        </a:rPr>
                        <a:t>Zhang, Militzer,</a:t>
                      </a:r>
                      <a:r>
                        <a:rPr lang="en-US" sz="1400" b="1" i="0" u="none" strike="noStrike" baseline="0" dirty="0" smtClean="0">
                          <a:latin typeface="Verdana"/>
                        </a:rPr>
                        <a:t> 2013</a:t>
                      </a:r>
                      <a:endParaRPr lang="en-US" sz="1400" b="1" i="0" u="none" strike="noStrike" dirty="0" smtClean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330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56314" y="5925403"/>
            <a:ext cx="4756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                                    </a:t>
            </a:r>
            <a:r>
              <a:rPr lang="en-US" sz="1600" dirty="0" err="1" smtClean="0">
                <a:latin typeface="Calibri"/>
                <a:cs typeface="Calibri"/>
              </a:rPr>
              <a:t>Ji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i="1" dirty="0" smtClean="0">
                <a:latin typeface="Calibri"/>
                <a:cs typeface="Calibri"/>
              </a:rPr>
              <a:t>et al.</a:t>
            </a:r>
            <a:r>
              <a:rPr lang="en-US" sz="1600" dirty="0" smtClean="0">
                <a:latin typeface="Calibri"/>
                <a:cs typeface="Calibri"/>
              </a:rPr>
              <a:t>, </a:t>
            </a:r>
            <a:r>
              <a:rPr lang="en-US" sz="1600" i="1" dirty="0" smtClean="0">
                <a:latin typeface="Calibri"/>
                <a:cs typeface="Calibri"/>
              </a:rPr>
              <a:t>PRB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smtClean="0">
                <a:latin typeface="Calibri"/>
                <a:cs typeface="Calibri"/>
              </a:rPr>
              <a:t>84, 220105(R) (2011). </a:t>
            </a:r>
          </a:p>
          <a:p>
            <a:r>
              <a:rPr lang="en-US" sz="1600" dirty="0" smtClean="0">
                <a:latin typeface="Calibri"/>
                <a:cs typeface="Calibri"/>
              </a:rPr>
              <a:t>                              Hermann </a:t>
            </a:r>
            <a:r>
              <a:rPr lang="en-US" sz="1600" i="1" dirty="0" smtClean="0">
                <a:latin typeface="Calibri"/>
                <a:cs typeface="Calibri"/>
              </a:rPr>
              <a:t>et al.</a:t>
            </a:r>
            <a:r>
              <a:rPr lang="en-US" sz="1600" dirty="0" smtClean="0">
                <a:latin typeface="Calibri"/>
                <a:cs typeface="Calibri"/>
              </a:rPr>
              <a:t>, </a:t>
            </a:r>
            <a:r>
              <a:rPr lang="en-US" sz="1600" i="1" dirty="0" smtClean="0">
                <a:latin typeface="Calibri"/>
                <a:cs typeface="Calibri"/>
              </a:rPr>
              <a:t>PNAS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i="1" dirty="0" smtClean="0">
                <a:latin typeface="Calibri"/>
                <a:cs typeface="Calibri"/>
              </a:rPr>
              <a:t>109</a:t>
            </a:r>
            <a:r>
              <a:rPr lang="en-US" sz="1600" dirty="0" smtClean="0">
                <a:latin typeface="Calibri"/>
                <a:cs typeface="Calibri"/>
              </a:rPr>
              <a:t>, 745 (2011).</a:t>
            </a:r>
          </a:p>
          <a:p>
            <a:r>
              <a:rPr lang="en-US" sz="1600" b="1" dirty="0" smtClean="0">
                <a:latin typeface="Calibri"/>
                <a:cs typeface="Calibri"/>
              </a:rPr>
              <a:t> Zhang</a:t>
            </a:r>
            <a:r>
              <a:rPr lang="en-US" sz="1600" b="1" dirty="0">
                <a:latin typeface="Calibri"/>
                <a:cs typeface="Calibri"/>
              </a:rPr>
              <a:t>, </a:t>
            </a:r>
            <a:r>
              <a:rPr lang="en-US" sz="1600" b="1" dirty="0" smtClean="0">
                <a:latin typeface="Calibri"/>
                <a:cs typeface="Calibri"/>
              </a:rPr>
              <a:t>Wilson, Driver, Militzer</a:t>
            </a:r>
            <a:r>
              <a:rPr lang="en-US" sz="1600" b="1" dirty="0">
                <a:latin typeface="Calibri"/>
                <a:cs typeface="Calibri"/>
              </a:rPr>
              <a:t>, </a:t>
            </a:r>
            <a:r>
              <a:rPr lang="en-US" sz="1600" b="1" i="1" dirty="0" smtClean="0">
                <a:latin typeface="Calibri"/>
                <a:cs typeface="Calibri"/>
              </a:rPr>
              <a:t>PRB</a:t>
            </a:r>
            <a:r>
              <a:rPr lang="en-US" sz="1600" b="1" dirty="0" smtClean="0">
                <a:latin typeface="Calibri"/>
                <a:cs typeface="Calibri"/>
              </a:rPr>
              <a:t> 87, 02411 (2013).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814" y="5915561"/>
            <a:ext cx="4651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/>
                <a:cs typeface="Calibri"/>
              </a:rPr>
              <a:t>Militzer, Wilson, </a:t>
            </a:r>
            <a:r>
              <a:rPr lang="en-US" sz="1600" b="1" i="1" dirty="0" smtClean="0">
                <a:latin typeface="Calibri"/>
                <a:cs typeface="Calibri"/>
              </a:rPr>
              <a:t>Phys. Rev. </a:t>
            </a:r>
            <a:r>
              <a:rPr lang="en-US" sz="1600" b="1" i="1" dirty="0" err="1" smtClean="0">
                <a:latin typeface="Calibri"/>
                <a:cs typeface="Calibri"/>
              </a:rPr>
              <a:t>Lett</a:t>
            </a:r>
            <a:r>
              <a:rPr lang="en-US" sz="1600" b="1" i="1" dirty="0" smtClean="0">
                <a:latin typeface="Calibri"/>
                <a:cs typeface="Calibri"/>
              </a:rPr>
              <a:t>.</a:t>
            </a:r>
            <a:r>
              <a:rPr lang="en-US" sz="1600" b="1" dirty="0" smtClean="0">
                <a:latin typeface="Calibri"/>
                <a:cs typeface="Calibri"/>
              </a:rPr>
              <a:t> </a:t>
            </a:r>
            <a:r>
              <a:rPr lang="en-US" sz="1600" b="1" i="1" dirty="0">
                <a:latin typeface="Calibri"/>
                <a:cs typeface="Calibri"/>
              </a:rPr>
              <a:t>105</a:t>
            </a:r>
            <a:r>
              <a:rPr lang="en-US" sz="1600" b="1" dirty="0">
                <a:latin typeface="Calibri"/>
                <a:cs typeface="Calibri"/>
              </a:rPr>
              <a:t>, 195701 (2010)</a:t>
            </a:r>
            <a:r>
              <a:rPr lang="en-US" sz="1600" dirty="0">
                <a:latin typeface="Calibri"/>
                <a:cs typeface="Calibri"/>
              </a:rPr>
              <a:t>. </a:t>
            </a:r>
          </a:p>
          <a:p>
            <a:r>
              <a:rPr lang="en-US" sz="1600" dirty="0" smtClean="0">
                <a:latin typeface="Calibri"/>
                <a:cs typeface="Calibri"/>
              </a:rPr>
              <a:t>Wang </a:t>
            </a:r>
            <a:r>
              <a:rPr lang="en-US" sz="1600" i="1" dirty="0" smtClean="0">
                <a:latin typeface="Calibri"/>
                <a:cs typeface="Calibri"/>
              </a:rPr>
              <a:t>et al.</a:t>
            </a:r>
            <a:r>
              <a:rPr lang="en-US" sz="1600" dirty="0" smtClean="0">
                <a:latin typeface="Calibri"/>
                <a:cs typeface="Calibri"/>
              </a:rPr>
              <a:t>, </a:t>
            </a:r>
            <a:r>
              <a:rPr lang="en-US" sz="1600" i="1" dirty="0" smtClean="0">
                <a:latin typeface="Calibri"/>
                <a:cs typeface="Calibri"/>
              </a:rPr>
              <a:t>Nature </a:t>
            </a:r>
            <a:r>
              <a:rPr lang="en-US" sz="1600" i="1" dirty="0" err="1" smtClean="0">
                <a:latin typeface="Calibri"/>
                <a:cs typeface="Calibri"/>
              </a:rPr>
              <a:t>Commun</a:t>
            </a:r>
            <a:r>
              <a:rPr lang="en-US" sz="1600" i="1" dirty="0" smtClean="0">
                <a:latin typeface="Calibri"/>
                <a:cs typeface="Calibri"/>
              </a:rPr>
              <a:t>.</a:t>
            </a:r>
            <a:r>
              <a:rPr lang="en-US" sz="1600" dirty="0" smtClean="0">
                <a:latin typeface="Calibri"/>
                <a:cs typeface="Calibri"/>
              </a:rPr>
              <a:t>, </a:t>
            </a:r>
            <a:r>
              <a:rPr lang="en-US" sz="1600" i="1" dirty="0">
                <a:latin typeface="Calibri"/>
                <a:cs typeface="Calibri"/>
              </a:rPr>
              <a:t>2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 smtClean="0">
                <a:latin typeface="Calibri"/>
                <a:cs typeface="Calibri"/>
              </a:rPr>
              <a:t>563 (2011). </a:t>
            </a:r>
          </a:p>
          <a:p>
            <a:r>
              <a:rPr lang="en-US" sz="1600" dirty="0">
                <a:latin typeface="Calibri"/>
                <a:cs typeface="Calibri"/>
              </a:rPr>
              <a:t>McMahon, </a:t>
            </a:r>
            <a:r>
              <a:rPr lang="en-US" sz="1600" i="1" dirty="0">
                <a:latin typeface="Calibri"/>
                <a:cs typeface="Calibri"/>
              </a:rPr>
              <a:t>PRB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i="1" dirty="0">
                <a:latin typeface="Calibri"/>
                <a:cs typeface="Calibri"/>
              </a:rPr>
              <a:t>84</a:t>
            </a:r>
            <a:r>
              <a:rPr lang="en-US" sz="1600" dirty="0">
                <a:latin typeface="Calibri"/>
                <a:cs typeface="Calibri"/>
              </a:rPr>
              <a:t>, 220104(R) (2011)</a:t>
            </a:r>
            <a:r>
              <a:rPr lang="en-US" sz="1600" dirty="0" smtClean="0">
                <a:latin typeface="Calibri"/>
                <a:cs typeface="Calibri"/>
              </a:rPr>
              <a:t>.</a:t>
            </a:r>
            <a:endParaRPr lang="en-US" sz="1600" dirty="0">
              <a:latin typeface="Calibri"/>
              <a:cs typeface="Calibri"/>
            </a:endParaRPr>
          </a:p>
        </p:txBody>
      </p:sp>
      <p:pic>
        <p:nvPicPr>
          <p:cNvPr id="3" name="Picture 2" descr="all12_1x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1587499"/>
            <a:ext cx="2457955" cy="421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451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titled 1">
      <a:majorFont>
        <a:latin typeface="Chalkboard Bold"/>
        <a:ea typeface=""/>
        <a:cs typeface=""/>
      </a:majorFont>
      <a:minorFont>
        <a:latin typeface="Chalkboar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 Bold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 Bold" pitchFamily="1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19097363</TotalTime>
  <Pages>3</Pages>
  <Words>214</Words>
  <Application>Microsoft Macintosh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untitled 1</vt:lpstr>
      <vt:lpstr>Ab Initio Structure Search Methods predict  Seven New Ice Structures at High Pressure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subject/>
  <dc:creator>Computations</dc:creator>
  <cp:keywords/>
  <dc:description/>
  <cp:lastModifiedBy>Burkhard Militzer</cp:lastModifiedBy>
  <cp:revision>790</cp:revision>
  <cp:lastPrinted>2011-08-19T06:33:22Z</cp:lastPrinted>
  <dcterms:created xsi:type="dcterms:W3CDTF">2011-08-19T05:35:47Z</dcterms:created>
  <dcterms:modified xsi:type="dcterms:W3CDTF">2013-01-31T17:13:14Z</dcterms:modified>
</cp:coreProperties>
</file>