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43" r:id="rId2"/>
    <p:sldId id="1551" r:id="rId3"/>
    <p:sldId id="1518" r:id="rId4"/>
    <p:sldId id="1333" r:id="rId5"/>
    <p:sldId id="1293" r:id="rId6"/>
    <p:sldId id="1554" r:id="rId7"/>
    <p:sldId id="1301" r:id="rId8"/>
    <p:sldId id="1555" r:id="rId9"/>
    <p:sldId id="1527" r:id="rId10"/>
    <p:sldId id="1556" r:id="rId11"/>
    <p:sldId id="1549" r:id="rId12"/>
    <p:sldId id="1548" r:id="rId13"/>
    <p:sldId id="1545" r:id="rId14"/>
    <p:sldId id="1546" r:id="rId15"/>
    <p:sldId id="1544" r:id="rId16"/>
    <p:sldId id="1547" r:id="rId17"/>
    <p:sldId id="1553" r:id="rId18"/>
  </p:sldIdLst>
  <p:sldSz cx="9144000" cy="6858000" type="screen4x3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halkboard 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halkboard 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halkboard 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halkboard 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halkboard Bold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halkboard Bold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halkboard Bold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halkboard Bold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halkboard Bold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D1C4"/>
    <a:srgbClr val="FCEAAF"/>
    <a:srgbClr val="F2A73D"/>
    <a:srgbClr val="D1272D"/>
    <a:srgbClr val="FFEAA6"/>
    <a:srgbClr val="8E8FCE"/>
    <a:srgbClr val="B2B2FF"/>
    <a:srgbClr val="00007D"/>
    <a:srgbClr val="91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0"/>
    <p:restoredTop sz="94660"/>
  </p:normalViewPr>
  <p:slideViewPr>
    <p:cSldViewPr snapToGrid="0">
      <p:cViewPr>
        <p:scale>
          <a:sx n="95" d="100"/>
          <a:sy n="95" d="100"/>
        </p:scale>
        <p:origin x="688" y="872"/>
      </p:cViewPr>
      <p:guideLst>
        <p:guide orient="horz" pos="2256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064"/>
    </p:cViewPr>
  </p:sorterViewPr>
  <p:notesViewPr>
    <p:cSldViewPr snapToGrid="0">
      <p:cViewPr varScale="1">
        <p:scale>
          <a:sx n="117" d="100"/>
          <a:sy n="117" d="100"/>
        </p:scale>
        <p:origin x="3528" y="176"/>
      </p:cViewPr>
      <p:guideLst>
        <p:guide orient="horz" pos="2896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33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368800"/>
            <a:ext cx="5160963" cy="413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7001" tIns="48500" rIns="97001" bIns="48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695325"/>
            <a:ext cx="4583112" cy="3436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19299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3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7138" y="695325"/>
            <a:ext cx="4583112" cy="3436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5" y="4368800"/>
            <a:ext cx="5160963" cy="4135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8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3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76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0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67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6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2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2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0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7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7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7138" y="695325"/>
            <a:ext cx="4583112" cy="34369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25" y="4368800"/>
            <a:ext cx="5160963" cy="4135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7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1625" y="298450"/>
            <a:ext cx="2079625" cy="5873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298450"/>
            <a:ext cx="6086475" cy="5873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9100" y="298450"/>
            <a:ext cx="8280400" cy="908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2750" y="1676400"/>
            <a:ext cx="408305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08305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2750" y="4000500"/>
            <a:ext cx="408305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8305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12750" y="298450"/>
            <a:ext cx="8318500" cy="587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98450"/>
            <a:ext cx="8280400" cy="908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676400"/>
            <a:ext cx="408305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08305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8305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676400"/>
            <a:ext cx="40830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830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676400"/>
            <a:ext cx="83185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5" name="Line 21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53975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halkboard Bold" pitchFamily="1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228600" y="1250950"/>
            <a:ext cx="8686800" cy="96838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halkboard Bold" pitchFamily="1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228600" y="1398588"/>
            <a:ext cx="8686800" cy="49212"/>
          </a:xfrm>
          <a:prstGeom prst="rect">
            <a:avLst/>
          </a:prstGeom>
          <a:solidFill>
            <a:srgbClr val="333399">
              <a:alpha val="78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halkboard Bold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ransition spd="med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halkboard Bold" pitchFamily="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halkboard Bold" pitchFamily="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halkboard Bold" pitchFamily="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halkboard Bold" pitchFamily="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halkboard Bold" pitchFamily="1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halkboard Bold" pitchFamily="1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halkboard Bold" pitchFamily="1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halkboard Bold" pitchFamily="1" charset="0"/>
        </a:defRPr>
      </a:lvl9pPr>
    </p:titleStyle>
    <p:bodyStyle>
      <a:lvl1pPr marL="292100" indent="-292100" algn="l" rtl="0" eaLnBrk="0" fontAlgn="base" hangingPunct="0">
        <a:lnSpc>
          <a:spcPts val="2400"/>
        </a:lnSpc>
        <a:spcBef>
          <a:spcPts val="6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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00100" indent="-342900" algn="l" rtl="0" eaLnBrk="0" fontAlgn="base" hangingPunct="0">
        <a:lnSpc>
          <a:spcPts val="2400"/>
        </a:lnSpc>
        <a:spcBef>
          <a:spcPct val="0"/>
        </a:spcBef>
        <a:spcAft>
          <a:spcPts val="400"/>
        </a:spcAft>
        <a:buClr>
          <a:srgbClr val="0C7B9C"/>
        </a:buClr>
        <a:buSzPct val="100000"/>
        <a:buFont typeface="Arial" charset="0"/>
        <a:buChar char="—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914400" algn="l" rtl="0" eaLnBrk="0" fontAlgn="base" hangingPunct="0">
        <a:lnSpc>
          <a:spcPts val="2400"/>
        </a:lnSpc>
        <a:spcBef>
          <a:spcPct val="0"/>
        </a:spcBef>
        <a:spcAft>
          <a:spcPts val="400"/>
        </a:spcAft>
        <a:buClr>
          <a:srgbClr val="0C7B9C"/>
        </a:buClr>
        <a:buSzPct val="100000"/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1193800"/>
            <a:ext cx="91440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197915"/>
            <a:ext cx="914400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ts val="48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7D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Measurement and Implications of Saturn’s Gravity Field and Ring Mass</a:t>
            </a:r>
            <a:endParaRPr lang="en-US" sz="4000" b="1" dirty="0">
              <a:solidFill>
                <a:srgbClr val="FF0000"/>
              </a:solidFill>
              <a:effectLst>
                <a:outerShdw blurRad="508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92100" y="1403352"/>
            <a:ext cx="8686800" cy="209550"/>
            <a:chOff x="292100" y="1416050"/>
            <a:chExt cx="8686800" cy="209550"/>
          </a:xfrm>
        </p:grpSpPr>
        <p:sp>
          <p:nvSpPr>
            <p:cNvPr id="18438" name="Line 7"/>
            <p:cNvSpPr>
              <a:spLocks noChangeShapeType="1"/>
            </p:cNvSpPr>
            <p:nvPr/>
          </p:nvSpPr>
          <p:spPr bwMode="auto">
            <a:xfrm>
              <a:off x="292100" y="1473200"/>
              <a:ext cx="8686800" cy="0"/>
            </a:xfrm>
            <a:prstGeom prst="line">
              <a:avLst/>
            </a:prstGeom>
            <a:noFill/>
            <a:ln w="53975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9" name="Rectangle 8"/>
            <p:cNvSpPr>
              <a:spLocks noChangeArrowheads="1"/>
            </p:cNvSpPr>
            <p:nvPr/>
          </p:nvSpPr>
          <p:spPr bwMode="auto">
            <a:xfrm>
              <a:off x="292100" y="1416050"/>
              <a:ext cx="8686800" cy="96838"/>
            </a:xfrm>
            <a:prstGeom prst="rect">
              <a:avLst/>
            </a:prstGeom>
            <a:solidFill>
              <a:srgbClr val="3333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0" name="Rectangle 9"/>
            <p:cNvSpPr>
              <a:spLocks noChangeArrowheads="1"/>
            </p:cNvSpPr>
            <p:nvPr/>
          </p:nvSpPr>
          <p:spPr bwMode="auto">
            <a:xfrm>
              <a:off x="292100" y="1576388"/>
              <a:ext cx="8686800" cy="49212"/>
            </a:xfrm>
            <a:prstGeom prst="rect">
              <a:avLst/>
            </a:prstGeom>
            <a:solidFill>
              <a:srgbClr val="333399">
                <a:alpha val="78038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5648708" y="4907010"/>
            <a:ext cx="894332" cy="59658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-444500" y="472067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00007D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  <a:cs typeface="Calibri"/>
              </a:rPr>
              <a:t>Burkhard </a:t>
            </a:r>
            <a:r>
              <a:rPr lang="en-US" sz="3600" b="1" dirty="0" err="1">
                <a:solidFill>
                  <a:srgbClr val="00007D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Calibri"/>
                <a:cs typeface="Calibri"/>
              </a:rPr>
              <a:t>Militzer</a:t>
            </a:r>
            <a:endParaRPr lang="en-US" sz="3600" b="1" dirty="0">
              <a:solidFill>
                <a:srgbClr val="00007D"/>
              </a:solidFill>
              <a:effectLst>
                <a:outerShdw blurRad="50800" dist="38100" dir="2700000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183" y="5728161"/>
            <a:ext cx="9038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Authors of the article in Science: </a:t>
            </a:r>
            <a:r>
              <a:rPr lang="en-US" sz="2000" dirty="0">
                <a:latin typeface="Book Antiqua" panose="02040602050305030304" pitchFamily="18" charset="0"/>
              </a:rPr>
              <a:t>L. </a:t>
            </a:r>
            <a:r>
              <a:rPr lang="en-US" sz="2000" dirty="0" err="1">
                <a:latin typeface="Book Antiqua" panose="02040602050305030304" pitchFamily="18" charset="0"/>
              </a:rPr>
              <a:t>Iess</a:t>
            </a:r>
            <a:r>
              <a:rPr lang="en-US" sz="2000" dirty="0">
                <a:latin typeface="Book Antiqua" panose="02040602050305030304" pitchFamily="18" charset="0"/>
              </a:rPr>
              <a:t>, B. </a:t>
            </a:r>
            <a:r>
              <a:rPr lang="en-US" sz="2000" dirty="0" err="1">
                <a:latin typeface="Book Antiqua" panose="02040602050305030304" pitchFamily="18" charset="0"/>
              </a:rPr>
              <a:t>Militzer</a:t>
            </a:r>
            <a:r>
              <a:rPr lang="en-US" sz="2000" dirty="0">
                <a:latin typeface="Book Antiqua" panose="02040602050305030304" pitchFamily="18" charset="0"/>
              </a:rPr>
              <a:t>, Y. </a:t>
            </a:r>
            <a:r>
              <a:rPr lang="en-US" sz="2000" dirty="0" err="1">
                <a:latin typeface="Book Antiqua" panose="02040602050305030304" pitchFamily="18" charset="0"/>
              </a:rPr>
              <a:t>Kaspi</a:t>
            </a:r>
            <a:r>
              <a:rPr lang="en-US" sz="2000" dirty="0">
                <a:latin typeface="Book Antiqua" panose="02040602050305030304" pitchFamily="18" charset="0"/>
              </a:rPr>
              <a:t>, P. Nicholson, D. Durante, P. </a:t>
            </a:r>
            <a:r>
              <a:rPr lang="en-US" sz="2000" dirty="0" err="1">
                <a:latin typeface="Book Antiqua" panose="02040602050305030304" pitchFamily="18" charset="0"/>
              </a:rPr>
              <a:t>Racioppa</a:t>
            </a:r>
            <a:r>
              <a:rPr lang="en-US" sz="2000" dirty="0">
                <a:latin typeface="Book Antiqua" panose="02040602050305030304" pitchFamily="18" charset="0"/>
              </a:rPr>
              <a:t>, A. </a:t>
            </a:r>
            <a:r>
              <a:rPr lang="en-US" sz="2000" dirty="0" err="1">
                <a:latin typeface="Book Antiqua" panose="02040602050305030304" pitchFamily="18" charset="0"/>
              </a:rPr>
              <a:t>Anabtawi</a:t>
            </a:r>
            <a:r>
              <a:rPr lang="en-US" sz="2000" dirty="0">
                <a:latin typeface="Book Antiqua" panose="02040602050305030304" pitchFamily="18" charset="0"/>
              </a:rPr>
              <a:t>, E. </a:t>
            </a:r>
            <a:r>
              <a:rPr lang="en-US" sz="2000" dirty="0" err="1">
                <a:latin typeface="Book Antiqua" panose="02040602050305030304" pitchFamily="18" charset="0"/>
              </a:rPr>
              <a:t>Galanti</a:t>
            </a:r>
            <a:r>
              <a:rPr lang="en-US" sz="2000" dirty="0">
                <a:latin typeface="Book Antiqua" panose="02040602050305030304" pitchFamily="18" charset="0"/>
              </a:rPr>
              <a:t>, W. Hubbard, M. J. </a:t>
            </a:r>
            <a:r>
              <a:rPr lang="en-US" sz="2000" dirty="0" err="1">
                <a:latin typeface="Book Antiqua" panose="02040602050305030304" pitchFamily="18" charset="0"/>
              </a:rPr>
              <a:t>Mariani</a:t>
            </a:r>
            <a:r>
              <a:rPr lang="en-US" sz="2000" dirty="0">
                <a:latin typeface="Book Antiqua" panose="02040602050305030304" pitchFamily="18" charset="0"/>
              </a:rPr>
              <a:t>, P. Tortora, S. Wahl, M. </a:t>
            </a:r>
            <a:r>
              <a:rPr lang="en-US" sz="2000" dirty="0" err="1">
                <a:latin typeface="Book Antiqua" panose="02040602050305030304" pitchFamily="18" charset="0"/>
              </a:rPr>
              <a:t>Zannoni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04073" y="5274512"/>
            <a:ext cx="1231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 UC Berkeley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34" y="1792240"/>
            <a:ext cx="2791851" cy="2791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FB105-D960-414C-9219-11FB308559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13" t="37014" r="6645" b="-224"/>
          <a:stretch/>
        </p:blipFill>
        <p:spPr>
          <a:xfrm>
            <a:off x="187586" y="1768517"/>
            <a:ext cx="2833668" cy="2834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1CA49-0BBB-7848-A8C6-270BC3C96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854" y="1769654"/>
            <a:ext cx="2424453" cy="395850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63B93A3-017E-0648-BEA0-076A89D90758}"/>
              </a:ext>
            </a:extLst>
          </p:cNvPr>
          <p:cNvSpPr/>
          <p:nvPr/>
        </p:nvSpPr>
        <p:spPr>
          <a:xfrm>
            <a:off x="132970" y="4922891"/>
            <a:ext cx="2241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Book Antiqua" charset="0"/>
                <a:ea typeface="Book Antiqua" charset="0"/>
                <a:cs typeface="Book Antiqua" charset="0"/>
              </a:rPr>
              <a:t> Presentation prepared by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767443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1314" y="0"/>
            <a:ext cx="9144000" cy="90805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363398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Comparison of Saturn and Jupiter</a:t>
            </a:r>
            <a:endParaRPr lang="en-US" sz="36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378597-0C81-5247-91BB-7A77E5815AAE}"/>
              </a:ext>
            </a:extLst>
          </p:cNvPr>
          <p:cNvSpPr txBox="1"/>
          <p:nvPr/>
        </p:nvSpPr>
        <p:spPr>
          <a:xfrm>
            <a:off x="1533646" y="6254471"/>
            <a:ext cx="3038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Saturn’s interior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BCC06-244E-1F45-BA9D-9974452EE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93" y="1568171"/>
            <a:ext cx="2870200" cy="468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F18A2-A8E8-D14E-B23C-AD4C264CF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846" y="1568171"/>
            <a:ext cx="2939700" cy="468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BCA898-F98D-6048-A437-D453C90543D6}"/>
              </a:ext>
            </a:extLst>
          </p:cNvPr>
          <p:cNvSpPr txBox="1"/>
          <p:nvPr/>
        </p:nvSpPr>
        <p:spPr>
          <a:xfrm>
            <a:off x="5909166" y="6254470"/>
            <a:ext cx="3038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Jupiter’s interior</a:t>
            </a:r>
          </a:p>
        </p:txBody>
      </p:sp>
    </p:spTree>
    <p:extLst>
      <p:ext uri="{BB962C8B-B14F-4D97-AF65-F5344CB8AC3E}">
        <p14:creationId xmlns:p14="http://schemas.microsoft.com/office/powerpoint/2010/main" val="20672362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003925" y="1929345"/>
            <a:ext cx="21494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endParaRPr lang="en-US" sz="3200"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506A4-2E32-3348-95D5-49660FA6A744}"/>
              </a:ext>
            </a:extLst>
          </p:cNvPr>
          <p:cNvSpPr txBox="1"/>
          <p:nvPr/>
        </p:nvSpPr>
        <p:spPr>
          <a:xfrm>
            <a:off x="612314" y="1559275"/>
            <a:ext cx="7640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2. Mass of Saturn’s Rings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25116-DC2C-4442-8AF9-E3C5555C3379}"/>
              </a:ext>
            </a:extLst>
          </p:cNvPr>
          <p:cNvSpPr/>
          <p:nvPr/>
        </p:nvSpPr>
        <p:spPr bwMode="auto">
          <a:xfrm>
            <a:off x="0" y="934497"/>
            <a:ext cx="9144000" cy="71343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693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63160"/>
            <a:ext cx="9144000" cy="908050"/>
          </a:xfrm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en-US" sz="38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How Do we Relate our Ring </a:t>
            </a:r>
            <a:r>
              <a:rPr lang="en-US" sz="380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Mass</a:t>
            </a:r>
            <a:r>
              <a:rPr lang="en-US" sz="38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 Measurement to the </a:t>
            </a:r>
            <a:r>
              <a:rPr lang="en-US" sz="380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Age</a:t>
            </a:r>
            <a:r>
              <a:rPr lang="en-US" sz="38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 of the Rings?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856" y="1641118"/>
            <a:ext cx="8386629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Assume rings started as </a:t>
            </a:r>
            <a:r>
              <a:rPr lang="en-US" sz="2400" u="sng" dirty="0">
                <a:latin typeface="Book Antiqua" charset="0"/>
                <a:ea typeface="Book Antiqua" charset="0"/>
                <a:cs typeface="Book Antiqua" charset="0"/>
              </a:rPr>
              <a:t>pure water ice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 and have been steadily darkened by the </a:t>
            </a:r>
            <a:r>
              <a:rPr lang="en-US" sz="2400" dirty="0" err="1">
                <a:latin typeface="Book Antiqua" charset="0"/>
                <a:ea typeface="Book Antiqua" charset="0"/>
                <a:cs typeface="Book Antiqua" charset="0"/>
              </a:rPr>
              <a:t>infall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 of meteoroid material (</a:t>
            </a:r>
            <a:r>
              <a:rPr lang="en-US" sz="2400" dirty="0" err="1">
                <a:latin typeface="Book Antiqua" charset="0"/>
                <a:ea typeface="Book Antiqua" charset="0"/>
                <a:cs typeface="Book Antiqua" charset="0"/>
              </a:rPr>
              <a:t>Cuzzi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, Estrada, 1998). The meteoroid flux (mass/year) is known. The color of the rings tell us about today’s rock-ice ratio. Our new mass measurements thus tell us when the rings formed and for how long meteoroids have polluted them.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Rate of recession of the small satellites from the rings due to gravitational torques (</a:t>
            </a:r>
            <a:r>
              <a:rPr lang="en-US" sz="2400" dirty="0" err="1">
                <a:latin typeface="Book Antiqua" charset="0"/>
                <a:ea typeface="Book Antiqua" charset="0"/>
                <a:cs typeface="Book Antiqua" charset="0"/>
              </a:rPr>
              <a:t>Borderies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 et al, 1984)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Evolution of unconfined edges such as the inner edges of the A and B rings (Estrada </a:t>
            </a:r>
            <a:r>
              <a:rPr lang="en-US" sz="2400" i="1" dirty="0">
                <a:latin typeface="Book Antiqua" charset="0"/>
                <a:ea typeface="Book Antiqua" charset="0"/>
                <a:cs typeface="Book Antiqua" charset="0"/>
              </a:rPr>
              <a:t>et al. 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2015)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All these estimates depend on the total ring mass.</a:t>
            </a:r>
          </a:p>
        </p:txBody>
      </p:sp>
    </p:spTree>
    <p:extLst>
      <p:ext uri="{BB962C8B-B14F-4D97-AF65-F5344CB8AC3E}">
        <p14:creationId xmlns:p14="http://schemas.microsoft.com/office/powerpoint/2010/main" val="29945382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4150"/>
            <a:ext cx="9144000" cy="908050"/>
          </a:xfrm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en-US" sz="40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“Pre-Cassini” Ring Mass Estimate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14" y="1566740"/>
            <a:ext cx="7793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The estimated total ring mass was </a:t>
            </a:r>
          </a:p>
          <a:p>
            <a:endParaRPr lang="en-US" sz="28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2.8 × 10</a:t>
            </a:r>
            <a:r>
              <a:rPr lang="en-US" sz="2800" baseline="30000" dirty="0">
                <a:latin typeface="Book Antiqua" charset="0"/>
                <a:ea typeface="Book Antiqua" charset="0"/>
                <a:cs typeface="Book Antiqua" charset="0"/>
              </a:rPr>
              <a:t>19</a:t>
            </a:r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 kg    or    </a:t>
            </a:r>
            <a:r>
              <a:rPr lang="en-US" sz="2800" dirty="0">
                <a:solidFill>
                  <a:srgbClr val="0432FF"/>
                </a:solidFill>
                <a:latin typeface="Book Antiqua" charset="0"/>
                <a:ea typeface="Book Antiqua" charset="0"/>
                <a:cs typeface="Book Antiqua" charset="0"/>
              </a:rPr>
              <a:t>0.75 Mimas masses </a:t>
            </a:r>
          </a:p>
          <a:p>
            <a:endParaRPr lang="en-US" sz="28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and became the standard pre-Cassini value.</a:t>
            </a:r>
          </a:p>
          <a:p>
            <a:endParaRPr lang="en-US" sz="2800" i="1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800" i="1" dirty="0">
                <a:latin typeface="Book Antiqua" charset="0"/>
                <a:ea typeface="Book Antiqua" charset="0"/>
                <a:cs typeface="Book Antiqua" charset="0"/>
              </a:rPr>
              <a:t>However, it was argued that substantially more mass might be hidden in the opaque parts of the B ring. </a:t>
            </a:r>
          </a:p>
          <a:p>
            <a:endParaRPr lang="en-US" sz="2800" dirty="0">
              <a:latin typeface="Book Antiqua" charset="0"/>
              <a:ea typeface="Book Antiqua" charset="0"/>
              <a:cs typeface="Book Antiqu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D54E6D-EBCE-A14E-98AF-4943141084BA}"/>
                  </a:ext>
                </a:extLst>
              </p:cNvPr>
              <p:cNvSpPr/>
              <p:nvPr/>
            </p:nvSpPr>
            <p:spPr>
              <a:xfrm>
                <a:off x="918562" y="5107859"/>
                <a:ext cx="711723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432FF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Mimas: moon of Saturn, mass = 6.3 ×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Book Antiqua" charset="0"/>
                        <a:cs typeface="Book Antiqua" charset="0"/>
                      </a:rPr>
                      <m:t>10</m:t>
                    </m:r>
                  </m:oMath>
                </a14:m>
                <a:r>
                  <a:rPr lang="en-US" sz="2400" baseline="30000" dirty="0">
                    <a:solidFill>
                      <a:srgbClr val="0432FF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-6</a:t>
                </a:r>
                <a:r>
                  <a:rPr lang="en-US" sz="2400" dirty="0">
                    <a:solidFill>
                      <a:srgbClr val="0432FF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 </a:t>
                </a:r>
                <a:r>
                  <a:rPr lang="en-US" sz="2400" dirty="0" err="1">
                    <a:solidFill>
                      <a:srgbClr val="0432FF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M</a:t>
                </a:r>
                <a:r>
                  <a:rPr lang="en-US" sz="2400" baseline="-25000" dirty="0" err="1">
                    <a:solidFill>
                      <a:srgbClr val="0432FF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earth</a:t>
                </a:r>
                <a:r>
                  <a:rPr lang="en-US" sz="2400" dirty="0">
                    <a:solidFill>
                      <a:srgbClr val="0432FF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432FF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      2000 Mimas masses ~ 1 lunar mass.</a:t>
                </a:r>
              </a:p>
              <a:p>
                <a:r>
                  <a:rPr lang="en-US" sz="2400" dirty="0">
                    <a:solidFill>
                      <a:srgbClr val="0432FF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    16000 Mimas masses ~ 1 Earth mass.</a:t>
                </a:r>
              </a:p>
              <a:p>
                <a:r>
                  <a:rPr lang="en-US" sz="2400" dirty="0">
                    <a:solidFill>
                      <a:srgbClr val="0432FF"/>
                    </a:solidFill>
                    <a:latin typeface="Book Antiqua" charset="0"/>
                  </a:rPr>
                  <a:t>1.5 </a:t>
                </a:r>
                <a:r>
                  <a:rPr lang="en-US" sz="2400" dirty="0">
                    <a:solidFill>
                      <a:srgbClr val="0432FF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×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Book Antiqua" charset="0"/>
                        <a:cs typeface="Book Antiqua" charset="0"/>
                      </a:rPr>
                      <m:t>10</m:t>
                    </m:r>
                  </m:oMath>
                </a14:m>
                <a:r>
                  <a:rPr lang="en-US" sz="2400" baseline="30000" dirty="0">
                    <a:solidFill>
                      <a:srgbClr val="0432FF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7</a:t>
                </a:r>
                <a:r>
                  <a:rPr lang="en-US" sz="2400" dirty="0">
                    <a:solidFill>
                      <a:srgbClr val="0432FF"/>
                    </a:solidFill>
                    <a:latin typeface="Book Antiqua" charset="0"/>
                    <a:ea typeface="Book Antiqua" charset="0"/>
                    <a:cs typeface="Book Antiqua" charset="0"/>
                  </a:rPr>
                  <a:t> Mimas masses ~ 1 Saturn mass.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1D54E6D-EBCE-A14E-98AF-494314108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62" y="5107859"/>
                <a:ext cx="7117238" cy="1569660"/>
              </a:xfrm>
              <a:prstGeom prst="rect">
                <a:avLst/>
              </a:prstGeom>
              <a:blipFill>
                <a:blip r:embed="rId3"/>
                <a:stretch>
                  <a:fillRect l="-1426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921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4150"/>
            <a:ext cx="9144000" cy="908050"/>
          </a:xfrm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en-US" sz="36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Cassini observations of </a:t>
            </a:r>
            <a:r>
              <a:rPr lang="en-US" sz="3600" u="sng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density waves</a:t>
            </a:r>
            <a:r>
              <a:rPr lang="en-US" sz="36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616" y="1299474"/>
            <a:ext cx="84770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Cassini observations of density waves have led to local surface density estimates in the A, B and C rings. </a:t>
            </a:r>
          </a:p>
          <a:p>
            <a:endParaRPr lang="en-US" sz="28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The B ring density is surprisingly low, with a mean value of ~600 kg/m</a:t>
            </a:r>
            <a:r>
              <a:rPr lang="en-US" sz="2800" baseline="30000" dirty="0">
                <a:latin typeface="Book Antiqua" charset="0"/>
                <a:ea typeface="Book Antiqua" charset="0"/>
                <a:cs typeface="Book Antiqua" charset="0"/>
              </a:rPr>
              <a:t>2</a:t>
            </a:r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. </a:t>
            </a:r>
          </a:p>
          <a:p>
            <a:endParaRPr lang="en-US" sz="28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Likely total ring mass of </a:t>
            </a:r>
            <a:r>
              <a:rPr lang="en-US" sz="2800" dirty="0">
                <a:solidFill>
                  <a:srgbClr val="0432FF"/>
                </a:solidFill>
                <a:latin typeface="Book Antiqua" charset="0"/>
                <a:ea typeface="Book Antiqua" charset="0"/>
                <a:cs typeface="Book Antiqua" charset="0"/>
              </a:rPr>
              <a:t>0.40 Mimas masses.</a:t>
            </a:r>
          </a:p>
          <a:p>
            <a:endParaRPr lang="en-US" sz="2800" dirty="0">
              <a:solidFill>
                <a:srgbClr val="0432FF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800" i="1" dirty="0">
                <a:latin typeface="Book Antiqua" charset="0"/>
                <a:ea typeface="Book Antiqua" charset="0"/>
                <a:cs typeface="Book Antiqua" charset="0"/>
              </a:rPr>
              <a:t>However, it is conceivable that some mass in the rings does not contribute to the density waves.</a:t>
            </a:r>
          </a:p>
        </p:txBody>
      </p:sp>
    </p:spTree>
    <p:extLst>
      <p:ext uri="{BB962C8B-B14F-4D97-AF65-F5344CB8AC3E}">
        <p14:creationId xmlns:p14="http://schemas.microsoft.com/office/powerpoint/2010/main" val="6797103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4150"/>
            <a:ext cx="9144000" cy="908050"/>
          </a:xfrm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en-US" sz="40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First Determination of </a:t>
            </a:r>
            <a:br>
              <a:rPr lang="en-US" sz="40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</a:br>
            <a:r>
              <a:rPr lang="en-US" sz="40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Saturn’s Ring Mass from Gravity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664" y="1510490"/>
            <a:ext cx="77937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Directly from the gravity signal, we determined a total mass of the main rings  A, B and C =  </a:t>
            </a:r>
          </a:p>
          <a:p>
            <a:endParaRPr lang="en-US" sz="28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                       </a:t>
            </a:r>
            <a:r>
              <a:rPr lang="en-US" sz="2800" b="1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0.41+-0.13 Mimas masses.</a:t>
            </a:r>
          </a:p>
          <a:p>
            <a:endParaRPr lang="en-US" sz="28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Mass of diffuse D, F, G, and E rings assumed to be negligible.</a:t>
            </a:r>
          </a:p>
          <a:p>
            <a:endParaRPr lang="en-US" sz="2800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An indication that the </a:t>
            </a:r>
            <a:r>
              <a:rPr lang="en-US" sz="2800" dirty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rings are young, were formed only 10-100 million years ago</a:t>
            </a:r>
            <a:r>
              <a:rPr lang="en-US" sz="2800" dirty="0">
                <a:latin typeface="Book Antiqua" charset="0"/>
                <a:ea typeface="Book Antiqua" charset="0"/>
                <a:cs typeface="Book Antiqu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240050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4150"/>
            <a:ext cx="9144000" cy="908050"/>
          </a:xfrm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en-US" sz="40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Possible Origin of Saturn’s Rings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761" y="1692225"/>
            <a:ext cx="77937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The rings weigh 0.41 Mimas masses today but were </a:t>
            </a:r>
            <a:r>
              <a:rPr lang="en-US" sz="2400" dirty="0">
                <a:solidFill>
                  <a:srgbClr val="0432FF"/>
                </a:solidFill>
                <a:latin typeface="Book Antiqua" charset="0"/>
                <a:ea typeface="Book Antiqua" charset="0"/>
                <a:cs typeface="Book Antiqua" charset="0"/>
              </a:rPr>
              <a:t>much more massive earlier.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Rings possibly came about from the capture and following gravitational disruption of a </a:t>
            </a:r>
            <a:r>
              <a:rPr lang="en-US" sz="2400" dirty="0">
                <a:solidFill>
                  <a:srgbClr val="0432FF"/>
                </a:solidFill>
                <a:latin typeface="Book Antiqua" charset="0"/>
                <a:ea typeface="Book Antiqua" charset="0"/>
                <a:cs typeface="Book Antiqua" charset="0"/>
              </a:rPr>
              <a:t>comet or Centaur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 (</a:t>
            </a:r>
            <a:r>
              <a:rPr lang="en-US" sz="2400" dirty="0" err="1">
                <a:latin typeface="Book Antiqua" charset="0"/>
                <a:ea typeface="Book Antiqua" charset="0"/>
                <a:cs typeface="Book Antiqua" charset="0"/>
              </a:rPr>
              <a:t>Dones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, 1991; </a:t>
            </a:r>
            <a:r>
              <a:rPr lang="en-US" sz="2400" dirty="0" err="1">
                <a:latin typeface="Book Antiqua" charset="0"/>
                <a:ea typeface="Book Antiqua" charset="0"/>
                <a:cs typeface="Book Antiqua" charset="0"/>
              </a:rPr>
              <a:t>Dones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 et al. 2007)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Alternatively they came from an earlier </a:t>
            </a:r>
            <a:r>
              <a:rPr lang="en-US" sz="2400" dirty="0">
                <a:solidFill>
                  <a:srgbClr val="0432FF"/>
                </a:solidFill>
                <a:latin typeface="Book Antiqua" charset="0"/>
                <a:ea typeface="Book Antiqua" charset="0"/>
                <a:cs typeface="Book Antiqua" charset="0"/>
              </a:rPr>
              <a:t>population of mid-sized icy satellites 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en-US" sz="2400" dirty="0" err="1">
                <a:latin typeface="Book Antiqua" charset="0"/>
                <a:ea typeface="Book Antiqua" charset="0"/>
                <a:cs typeface="Book Antiqua" charset="0"/>
              </a:rPr>
              <a:t>Ćuk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, </a:t>
            </a:r>
            <a:r>
              <a:rPr lang="en-US" sz="2400" dirty="0" err="1">
                <a:latin typeface="Book Antiqua" charset="0"/>
                <a:ea typeface="Book Antiqua" charset="0"/>
                <a:cs typeface="Book Antiqua" charset="0"/>
              </a:rPr>
              <a:t>ApJ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, 2016). Their orbits became unstable and there was at least one giant collision that products the </a:t>
            </a:r>
            <a:r>
              <a:rPr lang="en-US" sz="2400" dirty="0" err="1">
                <a:latin typeface="Book Antiqua" charset="0"/>
                <a:ea typeface="Book Antiqua" charset="0"/>
                <a:cs typeface="Book Antiqua" charset="0"/>
              </a:rPr>
              <a:t>guzzilion</a:t>
            </a:r>
            <a:r>
              <a:rPr lang="en-US" sz="2400" dirty="0">
                <a:latin typeface="Book Antiqua" charset="0"/>
                <a:ea typeface="Book Antiqua" charset="0"/>
                <a:cs typeface="Book Antiqua" charset="0"/>
              </a:rPr>
              <a:t> of ring particles that we see today</a:t>
            </a:r>
          </a:p>
        </p:txBody>
      </p:sp>
    </p:spTree>
    <p:extLst>
      <p:ext uri="{BB962C8B-B14F-4D97-AF65-F5344CB8AC3E}">
        <p14:creationId xmlns:p14="http://schemas.microsoft.com/office/powerpoint/2010/main" val="101794770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7932" y="202599"/>
            <a:ext cx="8280400" cy="908050"/>
          </a:xfrm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363398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Conclusions</a:t>
            </a:r>
            <a:endParaRPr lang="en-US" sz="4000" dirty="0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003925" y="1929345"/>
            <a:ext cx="21494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endParaRPr lang="en-US" sz="3200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5195" y="1909289"/>
            <a:ext cx="8686800" cy="3262432"/>
          </a:xfrm>
          <a:prstGeom prst="rect">
            <a:avLst/>
          </a:prstGeom>
          <a:solidFill>
            <a:srgbClr val="FFEAA6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Saturn is predicted to rotate differentially </a:t>
            </a:r>
            <a:r>
              <a:rPr lang="en-US" sz="2800" b="1" dirty="0">
                <a:latin typeface="Calibri"/>
                <a:cs typeface="Calibri"/>
              </a:rPr>
              <a:t>based on even gravity coefficient. The equatorial regions rotate about 4% faster than the deep interior.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800" b="1" dirty="0">
                <a:latin typeface="Calibri"/>
                <a:cs typeface="Calibri"/>
              </a:rPr>
              <a:t>Winds are at least 9000 km deep.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800" b="1" dirty="0">
                <a:latin typeface="Calibri"/>
                <a:cs typeface="Calibri"/>
              </a:rPr>
              <a:t>Saturn rings have a low mass and are young (10-100 million years). This points to a dramatic collision in our recent solar system history.</a:t>
            </a:r>
          </a:p>
        </p:txBody>
      </p:sp>
    </p:spTree>
    <p:extLst>
      <p:ext uri="{BB962C8B-B14F-4D97-AF65-F5344CB8AC3E}">
        <p14:creationId xmlns:p14="http://schemas.microsoft.com/office/powerpoint/2010/main" val="26177766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003925" y="1929345"/>
            <a:ext cx="21494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endParaRPr lang="en-US" sz="3200"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25116-DC2C-4442-8AF9-E3C5555C3379}"/>
              </a:ext>
            </a:extLst>
          </p:cNvPr>
          <p:cNvSpPr/>
          <p:nvPr/>
        </p:nvSpPr>
        <p:spPr bwMode="auto">
          <a:xfrm>
            <a:off x="0" y="934497"/>
            <a:ext cx="9144000" cy="71343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506A4-2E32-3348-95D5-49660FA6A744}"/>
              </a:ext>
            </a:extLst>
          </p:cNvPr>
          <p:cNvSpPr txBox="1"/>
          <p:nvPr/>
        </p:nvSpPr>
        <p:spPr>
          <a:xfrm>
            <a:off x="771807" y="1654766"/>
            <a:ext cx="7640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1. Saturn’s Gravity Field</a:t>
            </a:r>
          </a:p>
        </p:txBody>
      </p:sp>
    </p:spTree>
    <p:extLst>
      <p:ext uri="{BB962C8B-B14F-4D97-AF65-F5344CB8AC3E}">
        <p14:creationId xmlns:p14="http://schemas.microsoft.com/office/powerpoint/2010/main" val="13622913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619976-2D1A-C547-A7B1-F4EFAB0D9226}"/>
              </a:ext>
            </a:extLst>
          </p:cNvPr>
          <p:cNvSpPr/>
          <p:nvPr/>
        </p:nvSpPr>
        <p:spPr bwMode="auto">
          <a:xfrm>
            <a:off x="0" y="1193869"/>
            <a:ext cx="9144000" cy="71343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85819"/>
            <a:ext cx="9144000" cy="908050"/>
          </a:xfrm>
        </p:spPr>
        <p:txBody>
          <a:bodyPr anchor="ctr"/>
          <a:lstStyle/>
          <a:p>
            <a:pPr algn="ctr"/>
            <a:r>
              <a:rPr lang="en-US" sz="30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The Cassini Spacecraft Measured Saturn’s Gravity Field when it dove inside its rings before eventually burning up in its atmosphere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458F4-B50F-FB48-BC74-B91C1812F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8"/>
          <a:stretch/>
        </p:blipFill>
        <p:spPr>
          <a:xfrm>
            <a:off x="0" y="1550586"/>
            <a:ext cx="9144000" cy="53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65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4150"/>
            <a:ext cx="9144000" cy="908050"/>
          </a:xfrm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en-US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Saturn’s</a:t>
            </a:r>
            <a:r>
              <a:rPr lang="en-US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 Gravity is highly unusual, cannot be matched with Uniform Rotation Models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06" y="1492874"/>
            <a:ext cx="6299148" cy="52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71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4150"/>
            <a:ext cx="9144000" cy="908050"/>
          </a:xfrm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en-US" sz="40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Puzzling Cassini Gravity Data with 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unusually large J</a:t>
            </a:r>
            <a:r>
              <a:rPr lang="en-US" sz="4000" baseline="-2500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6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, J</a:t>
            </a:r>
            <a:r>
              <a:rPr lang="en-US" sz="4000" baseline="-2500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8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 and J</a:t>
            </a:r>
            <a:r>
              <a:rPr lang="en-US" sz="4000" baseline="-25000" dirty="0">
                <a:solidFill>
                  <a:srgbClr val="FF00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10</a:t>
            </a:r>
            <a:endParaRPr lang="en-US" sz="4000" dirty="0">
              <a:solidFill>
                <a:srgbClr val="FF0000"/>
              </a:solidFill>
              <a:effectLst>
                <a:outerShdw blurRad="50800" dist="38100" dir="2700000">
                  <a:srgbClr val="000000"/>
                </a:outerShdw>
              </a:effectLst>
              <a:latin typeface="Arial Rounded MT Bold"/>
              <a:cs typeface="Arial Rounded MT Bold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058888"/>
              </p:ext>
            </p:extLst>
          </p:nvPr>
        </p:nvGraphicFramePr>
        <p:xfrm>
          <a:off x="353568" y="2073656"/>
          <a:ext cx="8552690" cy="445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430">
                <a:tc>
                  <a:txBody>
                    <a:bodyPr/>
                    <a:lstStyle/>
                    <a:p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Range</a:t>
                      </a:r>
                      <a:r>
                        <a:rPr lang="en-US" baseline="0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of Model Predictions assuming Uniform Rotation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kern="1200" dirty="0">
                          <a:solidFill>
                            <a:schemeClr val="lt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Cassini Data</a:t>
                      </a:r>
                    </a:p>
                    <a:p>
                      <a:pPr algn="ctr"/>
                      <a:r>
                        <a:rPr lang="en-US" sz="1800" b="1" u="none" kern="1200" dirty="0">
                          <a:solidFill>
                            <a:schemeClr val="lt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Rev 273+274 solution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Unusual Model 1 (BM)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Unusual Model 2 (BM)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May 1,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May 19, 2017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May 29,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74">
                <a:tc>
                  <a:txBody>
                    <a:bodyPr/>
                    <a:lstStyle/>
                    <a:p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</a:t>
                      </a:r>
                      <a:r>
                        <a:rPr lang="en-US" baseline="-25000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-938.619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-933.187</a:t>
                      </a:r>
                      <a:r>
                        <a:rPr lang="en-US" dirty="0"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-934.5792   </a:t>
                      </a:r>
                      <a:r>
                        <a:rPr lang="en-US" dirty="0"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-934.5792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-943.6830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</a:t>
                      </a:r>
                      <a:r>
                        <a:rPr lang="en-US" baseline="-25000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80.532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81.737</a:t>
                      </a:r>
                      <a:r>
                        <a:rPr lang="en-US" dirty="0"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86.5215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 </a:t>
                      </a:r>
                      <a:endParaRPr lang="en-US" b="1" dirty="0">
                        <a:solidFill>
                          <a:srgbClr val="FF00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b="1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80.6008</a:t>
                      </a:r>
                      <a:endParaRPr lang="en-US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82.2691</a:t>
                      </a:r>
                      <a:endParaRPr lang="en-US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</a:t>
                      </a:r>
                      <a:r>
                        <a:rPr lang="en-US" baseline="-25000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-8.950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-8.680</a:t>
                      </a:r>
                      <a:r>
                        <a:rPr lang="en-US" dirty="0"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-14.3704                  </a:t>
                      </a:r>
                      <a:endParaRPr lang="en-US" b="1" dirty="0">
                        <a:solidFill>
                          <a:srgbClr val="FF00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b="1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-8.6693</a:t>
                      </a:r>
                      <a:endParaRPr lang="en-US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b="1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-8.9477</a:t>
                      </a:r>
                      <a:endParaRPr lang="en-US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3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</a:t>
                      </a:r>
                      <a:r>
                        <a:rPr lang="en-US" baseline="-25000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1.076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1.129</a:t>
                      </a:r>
                      <a:r>
                        <a:rPr lang="en-US" dirty="0"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4.9910</a:t>
                      </a:r>
                      <a:endParaRPr lang="en-US" b="1" dirty="0">
                        <a:solidFill>
                          <a:srgbClr val="FF0000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b="1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1.0721</a:t>
                      </a:r>
                      <a:endParaRPr lang="en-US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1.1190</a:t>
                      </a:r>
                      <a:endParaRPr lang="en-US" b="1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3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</a:t>
                      </a:r>
                      <a:r>
                        <a:rPr lang="en-US" baseline="-25000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-0.157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-0.147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-0.6670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  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-0.1459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r-IN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-0.1540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r>
                        <a:rPr lang="en-U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J</a:t>
                      </a:r>
                      <a:r>
                        <a:rPr lang="en-US" baseline="-25000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0.0215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0.0234</a:t>
                      </a:r>
                      <a:r>
                        <a:rPr lang="en-US" dirty="0"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0.5332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0.0213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dirty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0.0227</a:t>
                      </a:r>
                      <a:endParaRPr lang="en-US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272" y="1591056"/>
            <a:ext cx="877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Models match mass, radius, and J</a:t>
            </a:r>
            <a:r>
              <a:rPr lang="en-US" baseline="-25000" dirty="0">
                <a:latin typeface="Book Antiqua" charset="0"/>
                <a:ea typeface="Book Antiqua" charset="0"/>
                <a:cs typeface="Book Antiqua" charset="0"/>
              </a:rPr>
              <a:t>2</a:t>
            </a:r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 from Jacobson solution. All J</a:t>
            </a:r>
            <a:r>
              <a:rPr lang="en-US" baseline="-25000" dirty="0">
                <a:latin typeface="Book Antiqua" charset="0"/>
                <a:ea typeface="Book Antiqua" charset="0"/>
                <a:cs typeface="Book Antiqua" charset="0"/>
              </a:rPr>
              <a:t>2n</a:t>
            </a:r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 multiplied by 10</a:t>
            </a:r>
            <a:r>
              <a:rPr lang="en-US" baseline="30000" dirty="0">
                <a:latin typeface="Book Antiqua" charset="0"/>
                <a:ea typeface="Book Antiqua" charset="0"/>
                <a:cs typeface="Book Antiqua" charset="0"/>
              </a:rPr>
              <a:t>6</a:t>
            </a:r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. </a:t>
            </a:r>
          </a:p>
          <a:p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44184" y="2078870"/>
            <a:ext cx="2999041" cy="458530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6" name="Lightning Bolt 5"/>
          <p:cNvSpPr/>
          <p:nvPr/>
        </p:nvSpPr>
        <p:spPr bwMode="auto">
          <a:xfrm flipH="1">
            <a:off x="5769864" y="3282265"/>
            <a:ext cx="2002536" cy="1566775"/>
          </a:xfrm>
          <a:prstGeom prst="lightningBolt">
            <a:avLst/>
          </a:prstGeom>
          <a:solidFill>
            <a:srgbClr val="FFD1C4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 Bold" pitchFamily="1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0CECB-87F4-7E4B-A9E9-D865D6309F51}"/>
              </a:ext>
            </a:extLst>
          </p:cNvPr>
          <p:cNvSpPr txBox="1"/>
          <p:nvPr/>
        </p:nvSpPr>
        <p:spPr>
          <a:xfrm>
            <a:off x="6466254" y="4564630"/>
            <a:ext cx="27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No model that assumed uniform rotation (no winds) could match the observations. </a:t>
            </a:r>
          </a:p>
        </p:txBody>
      </p:sp>
    </p:spTree>
    <p:extLst>
      <p:ext uri="{BB962C8B-B14F-4D97-AF65-F5344CB8AC3E}">
        <p14:creationId xmlns:p14="http://schemas.microsoft.com/office/powerpoint/2010/main" val="1013006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4150"/>
            <a:ext cx="9144000" cy="908050"/>
          </a:xfrm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en-US" sz="40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Effects of  Differential Rotation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15B16-092A-E049-9B65-F0C437CE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03" y="1484028"/>
            <a:ext cx="6836397" cy="53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805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4150"/>
            <a:ext cx="9144000" cy="908050"/>
          </a:xfrm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en-US" sz="40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Effects of  Differential Rotation </a:t>
            </a:r>
          </a:p>
        </p:txBody>
      </p:sp>
      <p:pic>
        <p:nvPicPr>
          <p:cNvPr id="8" name="Picture 7" descr="no_windbul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6" y="1161400"/>
            <a:ext cx="4191132" cy="5116434"/>
          </a:xfrm>
          <a:prstGeom prst="rect">
            <a:avLst/>
          </a:prstGeom>
        </p:spPr>
      </p:pic>
      <p:pic>
        <p:nvPicPr>
          <p:cNvPr id="9" name="Picture 8" descr="windbul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61" y="1161400"/>
            <a:ext cx="3953608" cy="5116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7566" y="5077659"/>
            <a:ext cx="311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Rotational flattening from </a:t>
            </a:r>
          </a:p>
          <a:p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uniform, solid-body rotation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1099" y="5077659"/>
            <a:ext cx="2247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Flattening from </a:t>
            </a:r>
          </a:p>
          <a:p>
            <a:pPr algn="ctr"/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differential rotation </a:t>
            </a:r>
          </a:p>
          <a:p>
            <a:pPr algn="ctr"/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(exaggerated).</a:t>
            </a:r>
          </a:p>
        </p:txBody>
      </p:sp>
    </p:spTree>
    <p:extLst>
      <p:ext uri="{BB962C8B-B14F-4D97-AF65-F5344CB8AC3E}">
        <p14:creationId xmlns:p14="http://schemas.microsoft.com/office/powerpoint/2010/main" val="8997490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84150"/>
            <a:ext cx="9144000" cy="908050"/>
          </a:xfrm>
        </p:spPr>
        <p:txBody>
          <a:bodyPr anchor="ctr"/>
          <a:lstStyle/>
          <a:p>
            <a:pPr algn="ctr">
              <a:lnSpc>
                <a:spcPts val="4400"/>
              </a:lnSpc>
            </a:pPr>
            <a:r>
              <a:rPr lang="en-US" sz="2800" dirty="0">
                <a:solidFill>
                  <a:srgbClr val="4749A6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Parameter Ranges in our Models that are consistent with the Spacecraft measurements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79A20-FED3-644F-AE7D-2CBB2F9E1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86" y="1554795"/>
            <a:ext cx="5717401" cy="5182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32288D-DF28-A647-9EFA-1D60629763F7}"/>
              </a:ext>
            </a:extLst>
          </p:cNvPr>
          <p:cNvSpPr txBox="1"/>
          <p:nvPr/>
        </p:nvSpPr>
        <p:spPr>
          <a:xfrm>
            <a:off x="6682546" y="3548827"/>
            <a:ext cx="225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Saturn is predicted to have a rock-ice core worth 15-18 Earth masses.</a:t>
            </a:r>
          </a:p>
        </p:txBody>
      </p:sp>
    </p:spTree>
    <p:extLst>
      <p:ext uri="{BB962C8B-B14F-4D97-AF65-F5344CB8AC3E}">
        <p14:creationId xmlns:p14="http://schemas.microsoft.com/office/powerpoint/2010/main" val="33719484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11015"/>
            <a:ext cx="9144000" cy="90805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363398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Typical for Giant Planet Interiors </a:t>
            </a:r>
            <a:br>
              <a:rPr lang="en-US" sz="3600" dirty="0">
                <a:solidFill>
                  <a:srgbClr val="363398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</a:br>
            <a:r>
              <a:rPr lang="en-US" sz="3600" dirty="0">
                <a:solidFill>
                  <a:srgbClr val="363398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 Rounded MT Bold"/>
                <a:cs typeface="Arial Rounded MT Bold"/>
              </a:rPr>
              <a:t>Take Jupiter as an Example</a:t>
            </a:r>
            <a:endParaRPr lang="en-US" sz="3600" baseline="-25000" dirty="0"/>
          </a:p>
        </p:txBody>
      </p:sp>
      <p:pic>
        <p:nvPicPr>
          <p:cNvPr id="4" name="Picture 3" descr="MR4_only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4" y="2160067"/>
            <a:ext cx="5291634" cy="3550626"/>
          </a:xfrm>
          <a:prstGeom prst="rect">
            <a:avLst/>
          </a:prstGeom>
        </p:spPr>
      </p:pic>
      <p:pic>
        <p:nvPicPr>
          <p:cNvPr id="6" name="Picture 5" descr="jupiter27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48" y="2261231"/>
            <a:ext cx="3311952" cy="315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326" y="6256761"/>
            <a:ext cx="3038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Militzer et al. (2016) JGR, 121.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378597-0C81-5247-91BB-7A77E5815AAE}"/>
              </a:ext>
            </a:extLst>
          </p:cNvPr>
          <p:cNvSpPr txBox="1"/>
          <p:nvPr/>
        </p:nvSpPr>
        <p:spPr>
          <a:xfrm>
            <a:off x="5705048" y="5402916"/>
            <a:ext cx="3038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Jupiter model</a:t>
            </a:r>
          </a:p>
        </p:txBody>
      </p:sp>
    </p:spTree>
    <p:extLst>
      <p:ext uri="{BB962C8B-B14F-4D97-AF65-F5344CB8AC3E}">
        <p14:creationId xmlns:p14="http://schemas.microsoft.com/office/powerpoint/2010/main" val="15198207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ntitled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titled 1">
      <a:majorFont>
        <a:latin typeface="Chalkboard Bold"/>
        <a:ea typeface=""/>
        <a:cs typeface=""/>
      </a:majorFont>
      <a:minorFont>
        <a:latin typeface="Chalkboar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 Bold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 Bold" pitchFamily="1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19107410</TotalTime>
  <Pages>3</Pages>
  <Words>846</Words>
  <Application>Microsoft Macintosh PowerPoint</Application>
  <PresentationFormat>On-screen Show (4:3)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Book Antiqua</vt:lpstr>
      <vt:lpstr>Calibri</vt:lpstr>
      <vt:lpstr>Cambria Math</vt:lpstr>
      <vt:lpstr>Chalkboard Bold</vt:lpstr>
      <vt:lpstr>Monotype Sorts</vt:lpstr>
      <vt:lpstr>untitled 1</vt:lpstr>
      <vt:lpstr> </vt:lpstr>
      <vt:lpstr>PowerPoint Presentation</vt:lpstr>
      <vt:lpstr>The Cassini Spacecraft Measured Saturn’s Gravity Field when it dove inside its rings before eventually burning up in its atmosphere</vt:lpstr>
      <vt:lpstr>Saturn’s Gravity is highly unusual, cannot be matched with Uniform Rotation Models</vt:lpstr>
      <vt:lpstr>Puzzling Cassini Gravity Data with unusually large J6, J8 and J10</vt:lpstr>
      <vt:lpstr>Effects of  Differential Rotation </vt:lpstr>
      <vt:lpstr>Effects of  Differential Rotation </vt:lpstr>
      <vt:lpstr>Parameter Ranges in our Models that are consistent with the Spacecraft measurements </vt:lpstr>
      <vt:lpstr>Typical for Giant Planet Interiors  Take Jupiter as an Example</vt:lpstr>
      <vt:lpstr>Comparison of Saturn and Jupiter</vt:lpstr>
      <vt:lpstr>PowerPoint Presentation</vt:lpstr>
      <vt:lpstr>How Do we Relate our Ring Mass Measurement to the Age of the Rings?  </vt:lpstr>
      <vt:lpstr>“Pre-Cassini” Ring Mass Estimate</vt:lpstr>
      <vt:lpstr>Cassini observations of density waves </vt:lpstr>
      <vt:lpstr>First Determination of  Saturn’s Ring Mass from Gravity</vt:lpstr>
      <vt:lpstr>Possible Origin of Saturn’s Rings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subject/>
  <dc:creator>Computations</dc:creator>
  <cp:keywords/>
  <dc:description/>
  <cp:lastModifiedBy>Microsoft Office User</cp:lastModifiedBy>
  <cp:revision>1130</cp:revision>
  <cp:lastPrinted>2011-08-19T06:33:22Z</cp:lastPrinted>
  <dcterms:created xsi:type="dcterms:W3CDTF">2011-08-19T05:35:47Z</dcterms:created>
  <dcterms:modified xsi:type="dcterms:W3CDTF">2019-01-17T16:22:58Z</dcterms:modified>
</cp:coreProperties>
</file>